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dLbls>
            <c:dLbl>
              <c:idx val="0"/>
              <c:layout>
                <c:manualLayout>
                  <c:x val="-2.314814814814815E-2"/>
                  <c:y val="-9.4444444444444567E-2"/>
                </c:manualLayout>
              </c:layout>
              <c:showVal val="1"/>
            </c:dLbl>
            <c:dLbl>
              <c:idx val="1"/>
              <c:layout>
                <c:manualLayout>
                  <c:x val="-2.3148148148148188E-2"/>
                  <c:y val="-4.7222222222222401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39061.599999999999</c:v>
                </c:pt>
                <c:pt idx="1">
                  <c:v>83765.2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dLbls>
            <c:dLbl>
              <c:idx val="0"/>
              <c:layout>
                <c:manualLayout>
                  <c:x val="-3.0864197530864066E-3"/>
                  <c:y val="-1.6666666666666725E-2"/>
                </c:manualLayout>
              </c:layout>
              <c:showVal val="1"/>
            </c:dLbl>
            <c:dLbl>
              <c:idx val="1"/>
              <c:layout>
                <c:manualLayout>
                  <c:x val="-1.5432098765432163E-3"/>
                  <c:y val="-2.5000000000000071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42404.1</c:v>
                </c:pt>
                <c:pt idx="1">
                  <c:v>51212.800000000003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-4.6296296296296511E-3"/>
                  <c:y val="-5.2777777777777812E-2"/>
                </c:manualLayout>
              </c:layout>
              <c:showVal val="1"/>
            </c:dLbl>
            <c:dLbl>
              <c:idx val="1"/>
              <c:layout>
                <c:manualLayout>
                  <c:x val="-1.6975308641975398E-2"/>
                  <c:y val="-5.5555555555555469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43357.1</c:v>
                </c:pt>
                <c:pt idx="1">
                  <c:v>69738.399999999994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92634.7</c:v>
                </c:pt>
                <c:pt idx="1">
                  <c:v>170201.60000000001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55335.6</c:v>
                </c:pt>
                <c:pt idx="1">
                  <c:v>245620.2</c:v>
                </c:pt>
              </c:numCache>
            </c:numRef>
          </c:val>
        </c:ser>
        <c:shape val="box"/>
        <c:axId val="59934976"/>
        <c:axId val="59957248"/>
        <c:axId val="0"/>
      </c:bar3DChart>
      <c:catAx>
        <c:axId val="59934976"/>
        <c:scaling>
          <c:orientation val="minMax"/>
        </c:scaling>
        <c:axPos val="b"/>
        <c:tickLblPos val="nextTo"/>
        <c:crossAx val="59957248"/>
        <c:crosses val="autoZero"/>
        <c:auto val="1"/>
        <c:lblAlgn val="ctr"/>
        <c:lblOffset val="100"/>
      </c:catAx>
      <c:valAx>
        <c:axId val="59957248"/>
        <c:scaling>
          <c:orientation val="minMax"/>
        </c:scaling>
        <c:axPos val="l"/>
        <c:majorGridlines/>
        <c:numFmt formatCode="General" sourceLinked="1"/>
        <c:tickLblPos val="nextTo"/>
        <c:crossAx val="599349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Общий </a:t>
            </a:r>
            <a:r>
              <a:rPr lang="ru-RU" dirty="0"/>
              <a:t>объем доходов </a:t>
            </a:r>
            <a:r>
              <a:rPr lang="ru-RU" dirty="0" smtClean="0"/>
              <a:t>55 335,6</a:t>
            </a:r>
            <a:r>
              <a:rPr lang="ru-RU" baseline="0" dirty="0" smtClean="0"/>
              <a:t> </a:t>
            </a:r>
            <a:r>
              <a:rPr lang="ru-RU" dirty="0" smtClean="0"/>
              <a:t>тыс</a:t>
            </a:r>
            <a:r>
              <a:rPr lang="ru-RU" dirty="0"/>
              <a:t>. руб.</a:t>
            </a:r>
          </a:p>
        </c:rich>
      </c:tx>
      <c:layout/>
    </c:title>
    <c:view3D>
      <c:rotX val="30"/>
      <c:depthPercent val="100"/>
      <c:rAngAx val="1"/>
    </c:view3D>
    <c:plotArea>
      <c:layout>
        <c:manualLayout>
          <c:layoutTarget val="inner"/>
          <c:xMode val="edge"/>
          <c:yMode val="edge"/>
          <c:x val="0.20791739574220006"/>
          <c:y val="0.15411111111111159"/>
          <c:w val="0.6207863079615048"/>
          <c:h val="0.84033333333333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39061.6 тыс. руб.</c:v>
                </c:pt>
              </c:strCache>
            </c:strRef>
          </c:tx>
          <c:explosion val="32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CFF99"/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00FFCC"/>
              </a:solidFill>
            </c:spPr>
          </c:dPt>
          <c:dLbls>
            <c:dLbl>
              <c:idx val="0"/>
              <c:layout>
                <c:manualLayout>
                  <c:x val="4.4753086419753084E-2"/>
                  <c:y val="-2.2857129144579443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0.14043209876543211"/>
                  <c:y val="-4.0634896257030095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2.6234567901234612E-2"/>
                  <c:y val="-2.222222222222225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УСН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от продажи зем.участков  и имущ</c:v>
                </c:pt>
                <c:pt idx="6">
                  <c:v>Штрафы</c:v>
                </c:pt>
                <c:pt idx="7">
                  <c:v>Акцизы</c:v>
                </c:pt>
                <c:pt idx="8">
                  <c:v>Прочие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14681.5</c:v>
                </c:pt>
                <c:pt idx="1">
                  <c:v>2470.6999999999998</c:v>
                </c:pt>
                <c:pt idx="2">
                  <c:v>3160.4</c:v>
                </c:pt>
                <c:pt idx="3">
                  <c:v>6044.8</c:v>
                </c:pt>
                <c:pt idx="4">
                  <c:v>21872</c:v>
                </c:pt>
                <c:pt idx="5">
                  <c:v>6559</c:v>
                </c:pt>
                <c:pt idx="6">
                  <c:v>182.6</c:v>
                </c:pt>
                <c:pt idx="7">
                  <c:v>2601.9</c:v>
                </c:pt>
                <c:pt idx="8">
                  <c:v>233.4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85010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50903.199999999997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71700.899999999994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147079.79999999999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203970.1</c:v>
                </c:pt>
              </c:numCache>
            </c:numRef>
          </c:val>
        </c:ser>
        <c:shape val="cone"/>
        <c:axId val="72217728"/>
        <c:axId val="72219264"/>
        <c:axId val="0"/>
      </c:bar3DChart>
      <c:catAx>
        <c:axId val="72217728"/>
        <c:scaling>
          <c:orientation val="minMax"/>
        </c:scaling>
        <c:axPos val="b"/>
        <c:tickLblPos val="nextTo"/>
        <c:crossAx val="72219264"/>
        <c:crosses val="autoZero"/>
        <c:auto val="1"/>
        <c:lblAlgn val="ctr"/>
        <c:lblOffset val="100"/>
      </c:catAx>
      <c:valAx>
        <c:axId val="72219264"/>
        <c:scaling>
          <c:orientation val="minMax"/>
        </c:scaling>
        <c:axPos val="l"/>
        <c:majorGridlines/>
        <c:numFmt formatCode="0.0" sourceLinked="1"/>
        <c:tickLblPos val="nextTo"/>
        <c:crossAx val="722177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73922.7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38318.199999999997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59851.7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132379.9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256333.6</c:v>
                </c:pt>
              </c:numCache>
            </c:numRef>
          </c:val>
        </c:ser>
        <c:shape val="cylinder"/>
        <c:axId val="81304192"/>
        <c:axId val="81351040"/>
        <c:axId val="0"/>
      </c:bar3DChart>
      <c:catAx>
        <c:axId val="81304192"/>
        <c:scaling>
          <c:orientation val="minMax"/>
        </c:scaling>
        <c:delete val="1"/>
        <c:axPos val="b"/>
        <c:tickLblPos val="none"/>
        <c:crossAx val="81351040"/>
        <c:crosses val="autoZero"/>
        <c:auto val="1"/>
        <c:lblAlgn val="ctr"/>
        <c:lblOffset val="100"/>
      </c:catAx>
      <c:valAx>
        <c:axId val="81351040"/>
        <c:scaling>
          <c:orientation val="minMax"/>
        </c:scaling>
        <c:axPos val="l"/>
        <c:majorGridlines/>
        <c:numFmt formatCode="General" sourceLinked="1"/>
        <c:tickLblPos val="nextTo"/>
        <c:crossAx val="81304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floor>
      <c:spPr>
        <a:solidFill>
          <a:srgbClr val="FFFF00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104.9</c:v>
                </c:pt>
                <c:pt idx="1">
                  <c:v>122.6</c:v>
                </c:pt>
                <c:pt idx="2">
                  <c:v>124.2</c:v>
                </c:pt>
                <c:pt idx="3">
                  <c:v>782.3</c:v>
                </c:pt>
                <c:pt idx="4">
                  <c:v>146.5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 ЧС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127.3</c:v>
                </c:pt>
                <c:pt idx="1">
                  <c:v>134.5</c:v>
                </c:pt>
                <c:pt idx="2">
                  <c:v>75.7</c:v>
                </c:pt>
                <c:pt idx="4">
                  <c:v>54.6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АСФ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531.20000000000005</c:v>
                </c:pt>
                <c:pt idx="1">
                  <c:v>554.79999999999995</c:v>
                </c:pt>
                <c:pt idx="2">
                  <c:v>541.79999999999995</c:v>
                </c:pt>
                <c:pt idx="3">
                  <c:v>735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4">
                  <c:v>18130.8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Комунальное хозяйство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4">
                  <c:v>173332.5</c:v>
                </c:pt>
              </c:numCache>
            </c:numRef>
          </c:val>
        </c:ser>
        <c:shape val="cone"/>
        <c:axId val="81363328"/>
        <c:axId val="81364864"/>
        <c:axId val="79278080"/>
      </c:bar3DChart>
      <c:catAx>
        <c:axId val="81363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81364864"/>
        <c:crosses val="autoZero"/>
        <c:auto val="1"/>
        <c:lblAlgn val="ctr"/>
        <c:lblOffset val="100"/>
      </c:catAx>
      <c:valAx>
        <c:axId val="81364864"/>
        <c:scaling>
          <c:orientation val="minMax"/>
        </c:scaling>
        <c:axPos val="l"/>
        <c:majorGridlines/>
        <c:numFmt formatCode="General" sourceLinked="1"/>
        <c:tickLblPos val="nextTo"/>
        <c:crossAx val="81363328"/>
        <c:crosses val="autoZero"/>
        <c:crossBetween val="between"/>
      </c:valAx>
      <c:serAx>
        <c:axId val="79278080"/>
        <c:scaling>
          <c:orientation val="minMax"/>
        </c:scaling>
        <c:axPos val="b"/>
        <c:tickLblPos val="nextTo"/>
        <c:crossAx val="81364864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39993.599999999999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11611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</c:v>
                </c:pt>
              </c:strCache>
            </c:strRef>
          </c:tx>
          <c:dLbls>
            <c:dLbl>
              <c:idx val="0"/>
              <c:layout>
                <c:manualLayout>
                  <c:x val="3.0864197530864244E-3"/>
                  <c:y val="-5.5555555555555469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21225.4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г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89342.8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 г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2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25378.7</c:v>
                </c:pt>
              </c:numCache>
            </c:numRef>
          </c:val>
        </c:ser>
        <c:shape val="box"/>
        <c:axId val="82047360"/>
        <c:axId val="82048896"/>
        <c:axId val="0"/>
      </c:bar3DChart>
      <c:catAx>
        <c:axId val="82047360"/>
        <c:scaling>
          <c:orientation val="minMax"/>
        </c:scaling>
        <c:axPos val="b"/>
        <c:tickLblPos val="nextTo"/>
        <c:crossAx val="82048896"/>
        <c:crosses val="autoZero"/>
        <c:auto val="1"/>
        <c:lblAlgn val="ctr"/>
        <c:lblOffset val="100"/>
      </c:catAx>
      <c:valAx>
        <c:axId val="82048896"/>
        <c:scaling>
          <c:orientation val="minMax"/>
        </c:scaling>
        <c:axPos val="l"/>
        <c:majorGridlines/>
        <c:numFmt formatCode="General" sourceLinked="1"/>
        <c:tickLblPos val="nextTo"/>
        <c:crossAx val="820473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2017 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55 335,6 тыс. руб. или 105,6 % к плану. Полученный объем доходов ниже уровня прошлого года на 37 299,1 тыс. руб.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94733" y="-1948981"/>
        <a:ext cx="1202789" cy="5266944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"/>
        <a:ext cx="2962656" cy="136501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55 335,6 тыс. руб. или 105,6 % к плану. Полученный объем доходов ниже уровня прошлого года на 37 299,1 тыс. руб.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15338" y="394367"/>
        <a:ext cx="2950649" cy="5261800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2017 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0517"/>
        <a:ext cx="2959762" cy="308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0.12153</cdr:x>
      <cdr:y>0.82813</cdr:y>
    </cdr:from>
    <cdr:to>
      <cdr:x>0.23264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00132" y="4143408"/>
          <a:ext cx="914390" cy="785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dirty="0"/>
        </a:p>
        <a:p xmlns:a="http://schemas.openxmlformats.org/drawingml/2006/main">
          <a:r>
            <a:rPr lang="ru-RU" sz="11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Земельный</a:t>
          </a:r>
        </a:p>
        <a:p xmlns:a="http://schemas.openxmlformats.org/drawingml/2006/main">
          <a:r>
            <a:rPr lang="ru-RU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налог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0.21702</cdr:x>
      <cdr:y>0.6875</cdr:y>
    </cdr:from>
    <cdr:to>
      <cdr:x>0.36459</cdr:x>
      <cdr:y>0.87501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rot="10800000" flipH="1">
          <a:off x="1785950" y="3143272"/>
          <a:ext cx="1214446" cy="8572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0.69604</cdr:x>
      <cdr:y>0.78891</cdr:y>
    </cdr:from>
    <cdr:to>
      <cdr:x>0.78285</cdr:x>
      <cdr:y>0.91391</cdr:y>
    </cdr:to>
    <cdr:sp macro="" textlink="">
      <cdr:nvSpPr>
        <cdr:cNvPr id="22" name="Прямая соединительная линия 21"/>
        <cdr:cNvSpPr/>
      </cdr:nvSpPr>
      <cdr:spPr>
        <a:xfrm xmlns:a="http://schemas.openxmlformats.org/drawingml/2006/main">
          <a:off x="5728150" y="3945050"/>
          <a:ext cx="714411" cy="625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0.88854</cdr:x>
      <cdr:y>0.70251</cdr:y>
    </cdr:from>
    <cdr:to>
      <cdr:x>0.99965</cdr:x>
      <cdr:y>0.74938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312326" y="3513002"/>
          <a:ext cx="914391" cy="23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C000"/>
              </a:solidFill>
            </a:rPr>
            <a:t>ЕСХН</a:t>
          </a:r>
          <a:endParaRPr lang="ru-RU" sz="1100" b="1" dirty="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0.80104</cdr:x>
      <cdr:y>0.67371</cdr:y>
    </cdr:from>
    <cdr:to>
      <cdr:x>0.83604</cdr:x>
      <cdr:y>0.76011</cdr:y>
    </cdr:to>
    <cdr:sp macro="" textlink="">
      <cdr:nvSpPr>
        <cdr:cNvPr id="30" name="Прямая соединительная линия 29"/>
        <cdr:cNvSpPr/>
      </cdr:nvSpPr>
      <cdr:spPr>
        <a:xfrm xmlns:a="http://schemas.openxmlformats.org/drawingml/2006/main" rot="16200000" flipH="1">
          <a:off x="6520236" y="3440993"/>
          <a:ext cx="432049" cy="288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0.83604</cdr:x>
      <cdr:y>0.76011</cdr:y>
    </cdr:from>
    <cdr:to>
      <cdr:x>0.99229</cdr:x>
      <cdr:y>0.76011</cdr:y>
    </cdr:to>
    <cdr:sp macro="" textlink="">
      <cdr:nvSpPr>
        <cdr:cNvPr id="32" name="Прямая соединительная линия 31"/>
        <cdr:cNvSpPr/>
      </cdr:nvSpPr>
      <cdr:spPr>
        <a:xfrm xmlns:a="http://schemas.openxmlformats.org/drawingml/2006/main">
          <a:off x="6880278" y="3801034"/>
          <a:ext cx="128587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0.78354</cdr:x>
      <cdr:y>0.86091</cdr:y>
    </cdr:from>
    <cdr:to>
      <cdr:x>0.92243</cdr:x>
      <cdr:y>0.98279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448230" y="4305090"/>
          <a:ext cx="1143009" cy="609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92D050"/>
              </a:solidFill>
            </a:rPr>
            <a:t>Налог на</a:t>
          </a:r>
        </a:p>
        <a:p xmlns:a="http://schemas.openxmlformats.org/drawingml/2006/main">
          <a:r>
            <a:rPr lang="ru-RU" sz="1100" b="1" dirty="0" smtClean="0">
              <a:solidFill>
                <a:srgbClr val="92D050"/>
              </a:solidFill>
            </a:rPr>
            <a:t> им. физ. лиц</a:t>
          </a:r>
          <a:endParaRPr lang="ru-RU" sz="1100" b="1" dirty="0">
            <a:solidFill>
              <a:srgbClr val="92D050"/>
            </a:solidFill>
          </a:endParaRPr>
        </a:p>
      </cdr:txBody>
    </cdr:sp>
  </cdr:relSizeAnchor>
  <cdr:relSizeAnchor xmlns:cdr="http://schemas.openxmlformats.org/drawingml/2006/chartDrawing">
    <cdr:from>
      <cdr:x>0.37327</cdr:x>
      <cdr:y>0.20313</cdr:y>
    </cdr:from>
    <cdr:to>
      <cdr:x>0.48611</cdr:x>
      <cdr:y>0.29688</cdr:y>
    </cdr:to>
    <cdr:sp macro="" textlink="">
      <cdr:nvSpPr>
        <cdr:cNvPr id="35" name="Прямая соединительная линия 34"/>
        <cdr:cNvSpPr/>
      </cdr:nvSpPr>
      <cdr:spPr>
        <a:xfrm xmlns:a="http://schemas.openxmlformats.org/drawingml/2006/main" rot="16200000" flipV="1">
          <a:off x="3321889" y="678683"/>
          <a:ext cx="428611" cy="9286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0.03105</cdr:x>
      <cdr:y>0.19852</cdr:y>
    </cdr:from>
    <cdr:to>
      <cdr:x>0.3696</cdr:x>
      <cdr:y>0.19852</cdr:y>
    </cdr:to>
    <cdr:sp macro="" textlink="">
      <cdr:nvSpPr>
        <cdr:cNvPr id="37" name="Прямая соединительная линия 36"/>
        <cdr:cNvSpPr/>
      </cdr:nvSpPr>
      <cdr:spPr>
        <a:xfrm xmlns:a="http://schemas.openxmlformats.org/drawingml/2006/main" rot="10800000">
          <a:off x="255542" y="992722"/>
          <a:ext cx="278613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0.02604</cdr:x>
      <cdr:y>0.07813</cdr:y>
    </cdr:from>
    <cdr:to>
      <cdr:x>0.2691</cdr:x>
      <cdr:y>0.23126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214314" y="357190"/>
          <a:ext cx="2000286" cy="7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Доходы от продажи</a:t>
          </a:r>
        </a:p>
        <a:p xmlns:a="http://schemas.openxmlformats.org/drawingml/2006/main">
          <a:r>
            <a:rPr lang="ru-RU" sz="11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 материальных  и </a:t>
          </a:r>
        </a:p>
        <a:p xmlns:a="http://schemas.openxmlformats.org/drawingml/2006/main">
          <a:r>
            <a:rPr lang="ru-RU" sz="11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нематериальных активов</a:t>
          </a:r>
          <a:endParaRPr lang="ru-RU" sz="1100" b="1" dirty="0">
            <a:solidFill>
              <a:schemeClr val="accent2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0.44271</cdr:x>
      <cdr:y>0.17143</cdr:y>
    </cdr:from>
    <cdr:to>
      <cdr:x>0.51216</cdr:x>
      <cdr:y>0.28572</cdr:y>
    </cdr:to>
    <cdr:sp macro="" textlink="">
      <cdr:nvSpPr>
        <cdr:cNvPr id="40" name="Прямая соединительная линия 39"/>
        <cdr:cNvSpPr/>
      </cdr:nvSpPr>
      <cdr:spPr>
        <a:xfrm xmlns:a="http://schemas.openxmlformats.org/drawingml/2006/main" rot="16200000" flipV="1">
          <a:off x="3643338" y="857256"/>
          <a:ext cx="571504" cy="5715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0.29514</cdr:x>
      <cdr:y>0.08571</cdr:y>
    </cdr:from>
    <cdr:to>
      <cdr:x>0.56424</cdr:x>
      <cdr:y>0.17946</cdr:y>
    </cdr:to>
    <cdr:sp macro="" textlink="">
      <cdr:nvSpPr>
        <cdr:cNvPr id="44" name="TextBox 43"/>
        <cdr:cNvSpPr txBox="1"/>
      </cdr:nvSpPr>
      <cdr:spPr>
        <a:xfrm xmlns:a="http://schemas.openxmlformats.org/drawingml/2006/main">
          <a:off x="2428892" y="428628"/>
          <a:ext cx="2214577" cy="468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FF00"/>
              </a:solidFill>
            </a:rPr>
            <a:t>Штрафы, санкции, </a:t>
          </a:r>
        </a:p>
        <a:p xmlns:a="http://schemas.openxmlformats.org/drawingml/2006/main">
          <a:r>
            <a:rPr lang="ru-RU" sz="1100" b="1" dirty="0" smtClean="0">
              <a:solidFill>
                <a:srgbClr val="FFFF00"/>
              </a:solidFill>
            </a:rPr>
            <a:t>возмещение ущерба</a:t>
          </a:r>
          <a:endParaRPr lang="ru-RU" sz="11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0.52084</cdr:x>
      <cdr:y>0.1875</cdr:y>
    </cdr:from>
    <cdr:to>
      <cdr:x>0.66841</cdr:x>
      <cdr:y>0.26563</cdr:y>
    </cdr:to>
    <cdr:sp macro="" textlink="">
      <cdr:nvSpPr>
        <cdr:cNvPr id="48" name="Прямая соединительная линия 47"/>
        <cdr:cNvSpPr/>
      </cdr:nvSpPr>
      <cdr:spPr>
        <a:xfrm xmlns:a="http://schemas.openxmlformats.org/drawingml/2006/main" rot="16200000">
          <a:off x="4714908" y="428626"/>
          <a:ext cx="357192" cy="12144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0.66841</cdr:x>
      <cdr:y>0.1875</cdr:y>
    </cdr:from>
    <cdr:to>
      <cdr:x>0.97224</cdr:x>
      <cdr:y>0.1875</cdr:y>
    </cdr:to>
    <cdr:sp macro="" textlink="">
      <cdr:nvSpPr>
        <cdr:cNvPr id="50" name="Прямая соединительная линия 49"/>
        <cdr:cNvSpPr/>
      </cdr:nvSpPr>
      <cdr:spPr>
        <a:xfrm xmlns:a="http://schemas.openxmlformats.org/drawingml/2006/main">
          <a:off x="5500726" y="857256"/>
          <a:ext cx="25003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0.68577</cdr:x>
      <cdr:y>0.125</cdr:y>
    </cdr:from>
    <cdr:to>
      <cdr:x>0.95487</cdr:x>
      <cdr:y>0.21875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5643602" y="571504"/>
          <a:ext cx="221458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00B050"/>
              </a:solidFill>
            </a:rPr>
            <a:t>Прочие неналоговые доходы</a:t>
          </a:r>
          <a:endParaRPr lang="ru-RU" sz="11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0.48605</cdr:x>
      <cdr:y>0.19852</cdr:y>
    </cdr:from>
    <cdr:to>
      <cdr:x>0.53854</cdr:x>
      <cdr:y>0.21292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99958" y="992722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0.28492</cdr:y>
    </cdr:from>
    <cdr:to>
      <cdr:x>0.55604</cdr:x>
      <cdr:y>0.34252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99958" y="142477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0.18855</cdr:x>
      <cdr:y>0.18412</cdr:y>
    </cdr:from>
    <cdr:to>
      <cdr:x>0.27605</cdr:x>
      <cdr:y>0.25612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551686" y="92071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Акцизы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83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Константиновского городского поселения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Константиновского городского поселения  Константиновского района за 2017 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Константиновского городского поселения согласно переданным полномочиям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235239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Константиновского городского поселения на дорожное хозяйство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2051871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Константиновского городского поселения основных направлений бюджетной и налоговой политики в 2016 году </a:t>
            </a:r>
            <a:b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23.11.2015 № 788)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596" y="214290"/>
            <a:ext cx="8229601" cy="6643710"/>
            <a:chOff x="457199" y="1882774"/>
            <a:chExt cx="8229601" cy="4572001"/>
          </a:xfrm>
        </p:grpSpPr>
        <p:sp>
          <p:nvSpPr>
            <p:cNvPr id="7" name="Полилиния 6"/>
            <p:cNvSpPr/>
            <p:nvPr/>
          </p:nvSpPr>
          <p:spPr>
            <a:xfrm>
              <a:off x="457199" y="1882774"/>
              <a:ext cx="4186239" cy="2332043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0" y="4114799"/>
                  </a:moveTo>
                  <a:lnTo>
                    <a:pt x="0" y="685815"/>
                  </a:lnTo>
                  <a:cubicBezTo>
                    <a:pt x="0" y="503925"/>
                    <a:pt x="22301" y="329485"/>
                    <a:pt x="61997" y="200872"/>
                  </a:cubicBezTo>
                  <a:cubicBezTo>
                    <a:pt x="101693" y="72256"/>
                    <a:pt x="155533" y="3"/>
                    <a:pt x="211672" y="3"/>
                  </a:cubicBezTo>
                  <a:cubicBezTo>
                    <a:pt x="903114" y="3"/>
                    <a:pt x="1594557" y="1"/>
                    <a:pt x="2286000" y="1"/>
                  </a:cubicBezTo>
                  <a:lnTo>
                    <a:pt x="2286000" y="4114799"/>
                  </a:lnTo>
                  <a:lnTo>
                    <a:pt x="0" y="41147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120905" bIns="692403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 dirty="0" smtClean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Программно- целевой метод бюджетного планирования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/>
                <a:t>В 2017 году на реализацию 10 муниципальных программ было направлено 256,3 млн. руб. или 99,8 % общих расходов бюджета города</a:t>
              </a:r>
              <a:endParaRPr lang="ru-RU" sz="17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0" y="1882775"/>
              <a:ext cx="4114800" cy="2163104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0" y="0"/>
                  </a:moveTo>
                  <a:lnTo>
                    <a:pt x="3733792" y="0"/>
                  </a:lnTo>
                  <a:cubicBezTo>
                    <a:pt x="3834842" y="0"/>
                    <a:pt x="3931753" y="40142"/>
                    <a:pt x="4003205" y="111595"/>
                  </a:cubicBezTo>
                  <a:cubicBezTo>
                    <a:pt x="4074658" y="183048"/>
                    <a:pt x="4114799" y="279959"/>
                    <a:pt x="4114799" y="381009"/>
                  </a:cubicBezTo>
                  <a:cubicBezTo>
                    <a:pt x="4114799" y="1016006"/>
                    <a:pt x="4114800" y="1651003"/>
                    <a:pt x="4114800" y="2286000"/>
                  </a:cubicBezTo>
                  <a:lnTo>
                    <a:pt x="0" y="228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6924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Привлечение инвестиций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Расходы на развитие   инвестиционной деятельности в городском поселении составили  13,1 млн. руб., большую часть из которых  составили расходы на строительство объектов ВКХ и очистных сооружений – 9,9 млн. рублей.</a:t>
              </a:r>
              <a:endParaRPr lang="ru-RU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199" y="4045879"/>
              <a:ext cx="4114801" cy="2408896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4114800" y="2286000"/>
                  </a:moveTo>
                  <a:lnTo>
                    <a:pt x="381008" y="2286000"/>
                  </a:lnTo>
                  <a:cubicBezTo>
                    <a:pt x="279958" y="2286000"/>
                    <a:pt x="183047" y="2245858"/>
                    <a:pt x="111595" y="2174405"/>
                  </a:cubicBezTo>
                  <a:cubicBezTo>
                    <a:pt x="40142" y="2102952"/>
                    <a:pt x="1" y="2006041"/>
                    <a:pt x="1" y="1904991"/>
                  </a:cubicBezTo>
                  <a:cubicBezTo>
                    <a:pt x="1" y="1269994"/>
                    <a:pt x="0" y="634997"/>
                    <a:pt x="0" y="0"/>
                  </a:cubicBezTo>
                  <a:lnTo>
                    <a:pt x="4114800" y="0"/>
                  </a:lnTo>
                  <a:lnTo>
                    <a:pt x="4114800" y="2286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5" rIns="120904" bIns="120904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6">
                      <a:lumMod val="50000"/>
                    </a:schemeClr>
                  </a:solidFill>
                </a:rPr>
                <a:t>Формирование дорожного фонда Константиновского городского поселения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Расходы городского бюджета на развитие дорожной деятельности в 2017 году составили 25,4  млн. </a:t>
              </a:r>
              <a:r>
                <a:rPr lang="ru-RU" dirty="0" err="1" smtClean="0"/>
                <a:t>руб</a:t>
              </a:r>
              <a:endParaRPr lang="ru-RU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1999" y="4045879"/>
              <a:ext cx="4114800" cy="2408896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2286000" y="1"/>
                  </a:moveTo>
                  <a:lnTo>
                    <a:pt x="2286000" y="3428985"/>
                  </a:lnTo>
                  <a:cubicBezTo>
                    <a:pt x="2286000" y="3610875"/>
                    <a:pt x="2263699" y="3785315"/>
                    <a:pt x="2224003" y="3913928"/>
                  </a:cubicBezTo>
                  <a:cubicBezTo>
                    <a:pt x="2184307" y="4042544"/>
                    <a:pt x="2130467" y="4114797"/>
                    <a:pt x="2074328" y="4114797"/>
                  </a:cubicBezTo>
                  <a:cubicBezTo>
                    <a:pt x="1382886" y="4114797"/>
                    <a:pt x="691443" y="4114799"/>
                    <a:pt x="0" y="4114799"/>
                  </a:cubicBezTo>
                  <a:lnTo>
                    <a:pt x="0" y="1"/>
                  </a:lnTo>
                  <a:lnTo>
                    <a:pt x="2286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Обеспечение сбалансированности бюджета Константиновского городского поселения</a:t>
              </a:r>
            </a:p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Собранием депутатов Константиновского городского поселения принято решение от 28.12.2016 № 20 «О бюджете Константиновского городского поселения Константиновского района на 2017 год и на плановый период 2018-2019 годов» </a:t>
              </a:r>
              <a:r>
                <a:rPr lang="ru-RU" sz="1400" kern="1200" dirty="0" smtClean="0"/>
                <a:t>Общий объем доходов составил 273,1 млн. руб., общий объем расходов  - 283,0 млн. руб., дефицит  бюджета составил – 9862,9 т.р.</a:t>
              </a:r>
              <a:endParaRPr lang="ru-RU" sz="14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029099" y="3947556"/>
              <a:ext cx="1143008" cy="256854"/>
            </a:xfrm>
            <a:custGeom>
              <a:avLst/>
              <a:gdLst>
                <a:gd name="connsiteX0" fmla="*/ 0 w 2468880"/>
                <a:gd name="connsiteY0" fmla="*/ 190504 h 1143000"/>
                <a:gd name="connsiteX1" fmla="*/ 55798 w 2468880"/>
                <a:gd name="connsiteY1" fmla="*/ 55797 h 1143000"/>
                <a:gd name="connsiteX2" fmla="*/ 190505 w 2468880"/>
                <a:gd name="connsiteY2" fmla="*/ 0 h 1143000"/>
                <a:gd name="connsiteX3" fmla="*/ 2278376 w 2468880"/>
                <a:gd name="connsiteY3" fmla="*/ 0 h 1143000"/>
                <a:gd name="connsiteX4" fmla="*/ 2413083 w 2468880"/>
                <a:gd name="connsiteY4" fmla="*/ 55798 h 1143000"/>
                <a:gd name="connsiteX5" fmla="*/ 2468880 w 2468880"/>
                <a:gd name="connsiteY5" fmla="*/ 190505 h 1143000"/>
                <a:gd name="connsiteX6" fmla="*/ 2468880 w 2468880"/>
                <a:gd name="connsiteY6" fmla="*/ 952496 h 1143000"/>
                <a:gd name="connsiteX7" fmla="*/ 2413083 w 2468880"/>
                <a:gd name="connsiteY7" fmla="*/ 1087203 h 1143000"/>
                <a:gd name="connsiteX8" fmla="*/ 2278376 w 2468880"/>
                <a:gd name="connsiteY8" fmla="*/ 1143000 h 1143000"/>
                <a:gd name="connsiteX9" fmla="*/ 190504 w 2468880"/>
                <a:gd name="connsiteY9" fmla="*/ 1143000 h 1143000"/>
                <a:gd name="connsiteX10" fmla="*/ 55797 w 2468880"/>
                <a:gd name="connsiteY10" fmla="*/ 1087203 h 1143000"/>
                <a:gd name="connsiteX11" fmla="*/ 0 w 2468880"/>
                <a:gd name="connsiteY11" fmla="*/ 952496 h 1143000"/>
                <a:gd name="connsiteX12" fmla="*/ 0 w 2468880"/>
                <a:gd name="connsiteY12" fmla="*/ 190504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68880" h="1143000">
                  <a:moveTo>
                    <a:pt x="0" y="190504"/>
                  </a:moveTo>
                  <a:cubicBezTo>
                    <a:pt x="0" y="139979"/>
                    <a:pt x="20071" y="91524"/>
                    <a:pt x="55798" y="55797"/>
                  </a:cubicBezTo>
                  <a:cubicBezTo>
                    <a:pt x="91524" y="20071"/>
                    <a:pt x="139980" y="0"/>
                    <a:pt x="190505" y="0"/>
                  </a:cubicBezTo>
                  <a:lnTo>
                    <a:pt x="2278376" y="0"/>
                  </a:lnTo>
                  <a:cubicBezTo>
                    <a:pt x="2328901" y="0"/>
                    <a:pt x="2377356" y="20071"/>
                    <a:pt x="2413083" y="55798"/>
                  </a:cubicBezTo>
                  <a:cubicBezTo>
                    <a:pt x="2448809" y="91524"/>
                    <a:pt x="2468880" y="139980"/>
                    <a:pt x="2468880" y="190505"/>
                  </a:cubicBezTo>
                  <a:lnTo>
                    <a:pt x="2468880" y="952496"/>
                  </a:lnTo>
                  <a:cubicBezTo>
                    <a:pt x="2468880" y="1003021"/>
                    <a:pt x="2448809" y="1051476"/>
                    <a:pt x="2413083" y="1087203"/>
                  </a:cubicBezTo>
                  <a:cubicBezTo>
                    <a:pt x="2377357" y="1122929"/>
                    <a:pt x="2328901" y="1143000"/>
                    <a:pt x="2278376" y="1143000"/>
                  </a:cubicBezTo>
                  <a:lnTo>
                    <a:pt x="190504" y="1143000"/>
                  </a:lnTo>
                  <a:cubicBezTo>
                    <a:pt x="139979" y="1143000"/>
                    <a:pt x="91524" y="1122929"/>
                    <a:pt x="55797" y="1087203"/>
                  </a:cubicBezTo>
                  <a:cubicBezTo>
                    <a:pt x="20071" y="1051477"/>
                    <a:pt x="0" y="1003021"/>
                    <a:pt x="0" y="952496"/>
                  </a:cubicBezTo>
                  <a:lnTo>
                    <a:pt x="0" y="1905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567" tIns="120567" rIns="120567" bIns="12056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– 10%</a:t>
            </a:r>
          </a:p>
          <a:p>
            <a:r>
              <a:rPr lang="ru-RU" sz="1600" dirty="0" smtClean="0"/>
              <a:t>Единый сельскохозяйственный налог – 50%</a:t>
            </a:r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арендной платы за земельные участки,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 smtClean="0"/>
              <a:t>Доходы от продажи земельных участков,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Доходы, получаемые в виде арендной платы за земли после разграничения  - 100%</a:t>
            </a:r>
          </a:p>
          <a:p>
            <a:r>
              <a:rPr lang="ru-RU" sz="1600" dirty="0" smtClean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и достижения Константиновского городского поселения по итогам 2017 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приказом Министерства финансов Ростовской области от 14.03.2013 № 35 «О порядке осуществления мониторинга и оценки качества управления бюджетным процессом в муниципальных образованиях Ростовской области» Константиновскому городскому поселению присвоена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качества управления бюджетным процессом.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Константиновского городского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007412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Константиновского городского поселения в 20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6 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55233356"/>
              </p:ext>
            </p:extLst>
          </p:nvPr>
        </p:nvGraphicFramePr>
        <p:xfrm>
          <a:off x="500034" y="1500174"/>
          <a:ext cx="8229600" cy="500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7286644" y="314324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5857884" y="3143248"/>
            <a:ext cx="142876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29520" y="2857496"/>
            <a:ext cx="7143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НДФЛ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1928794" y="3643314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785786" y="435769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4348" y="3071810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Доходы от использования </a:t>
            </a:r>
            <a:r>
              <a:rPr lang="ru-RU" sz="1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имущ-ва</a:t>
            </a:r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нах</a:t>
            </a:r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. в </a:t>
            </a:r>
            <a:r>
              <a:rPr lang="ru-RU" sz="1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гос</a:t>
            </a:r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. и </a:t>
            </a:r>
            <a:r>
              <a:rPr lang="ru-RU" sz="1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муницип</a:t>
            </a:r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. </a:t>
            </a:r>
            <a:r>
              <a:rPr lang="ru-RU" sz="1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соб-ти</a:t>
            </a:r>
            <a:endParaRPr lang="ru-RU" sz="1200" b="1" dirty="0">
              <a:solidFill>
                <a:schemeClr val="accent4">
                  <a:lumMod val="60000"/>
                  <a:lumOff val="4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Константиновского городского поселения на жилищно-коммунальное хозяйство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014575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Константиновского городского поселения на реализацию муниципальных целевых программ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547</TotalTime>
  <Words>518</Words>
  <Application>Microsoft Office PowerPoint</Application>
  <PresentationFormat>Экран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Администрация Константиновского городского поселения</vt:lpstr>
      <vt:lpstr>Реализация утвержденных Главой Константиновского городского поселения основных направлений бюджетной и налоговой политики в 2016 году  (Постановление от 23.11.2015 № 788)</vt:lpstr>
      <vt:lpstr>Слайд 3</vt:lpstr>
      <vt:lpstr>Наполняемость местного бюджета от установленных нормативов отчислений </vt:lpstr>
      <vt:lpstr>Результаты и достижения Константиновского городского поселения по итогам 2017 года</vt:lpstr>
      <vt:lpstr>Динамика собственных доходов бюджета  Константиновского городского поселения                                                                  (тыс. руб.)</vt:lpstr>
      <vt:lpstr>  Объем налоговых и неналоговых доходов бюджета Константиновского городского поселения в 2016 году  </vt:lpstr>
      <vt:lpstr>Сравнительный анализ расходов Константиновского городского поселения на жилищно-коммунальное хозяйство     тыс.руб</vt:lpstr>
      <vt:lpstr>Динамика расходов бюджета Константиновского городского поселения на реализацию муниципальных целевых программ                                                                                  (тыс. руб.)</vt:lpstr>
      <vt:lpstr>Динамика расходов бюджета Константиновского городского поселения согласно переданным полномочиям</vt:lpstr>
      <vt:lpstr>Динамика расходов бюджета Константиновского городского поселения на дорожное хозяйство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Хрипунова</cp:lastModifiedBy>
  <cp:revision>96</cp:revision>
  <dcterms:created xsi:type="dcterms:W3CDTF">2014-05-06T11:50:27Z</dcterms:created>
  <dcterms:modified xsi:type="dcterms:W3CDTF">2019-02-13T08:20:14Z</dcterms:modified>
</cp:coreProperties>
</file>