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26"/>
  </p:notesMasterIdLst>
  <p:sldIdLst>
    <p:sldId id="292" r:id="rId2"/>
    <p:sldId id="293" r:id="rId3"/>
    <p:sldId id="282" r:id="rId4"/>
    <p:sldId id="284" r:id="rId5"/>
    <p:sldId id="285" r:id="rId6"/>
    <p:sldId id="287" r:id="rId7"/>
    <p:sldId id="288" r:id="rId8"/>
    <p:sldId id="260" r:id="rId9"/>
    <p:sldId id="289" r:id="rId10"/>
    <p:sldId id="294" r:id="rId11"/>
    <p:sldId id="271" r:id="rId12"/>
    <p:sldId id="290" r:id="rId13"/>
    <p:sldId id="264" r:id="rId14"/>
    <p:sldId id="291" r:id="rId15"/>
    <p:sldId id="267" r:id="rId16"/>
    <p:sldId id="268" r:id="rId17"/>
    <p:sldId id="273" r:id="rId18"/>
    <p:sldId id="275" r:id="rId19"/>
    <p:sldId id="276" r:id="rId20"/>
    <p:sldId id="277" r:id="rId21"/>
    <p:sldId id="278" r:id="rId22"/>
    <p:sldId id="279" r:id="rId23"/>
    <p:sldId id="270" r:id="rId24"/>
    <p:sldId id="280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17D9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792" autoAdjust="0"/>
  </p:normalViewPr>
  <p:slideViewPr>
    <p:cSldViewPr>
      <p:cViewPr>
        <p:scale>
          <a:sx n="100" d="100"/>
          <a:sy n="100" d="100"/>
        </p:scale>
        <p:origin x="-1956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15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image" Target="../media/image24.jpe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view3D>
      <c:hPercent val="81"/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Sheet1!$A$1:$E$1</c:f>
              <c:strCache>
                <c:ptCount val="5"/>
                <c:pt idx="0">
                  <c:v>2018 факт</c:v>
                </c:pt>
                <c:pt idx="1">
                  <c:v>2019 план</c:v>
                </c:pt>
                <c:pt idx="2">
                  <c:v>2020 план</c:v>
                </c:pt>
                <c:pt idx="3">
                  <c:v>2021 план</c:v>
                </c:pt>
                <c:pt idx="4">
                  <c:v>2022 план</c:v>
                </c:pt>
              </c:strCache>
            </c:strRef>
          </c:cat>
          <c:val>
            <c:numRef>
              <c:f>Sheet1!$A$2:$E$2</c:f>
              <c:numCache>
                <c:formatCode>General</c:formatCode>
                <c:ptCount val="5"/>
                <c:pt idx="0">
                  <c:v>63813.1</c:v>
                </c:pt>
                <c:pt idx="1">
                  <c:v>56764.1</c:v>
                </c:pt>
                <c:pt idx="2">
                  <c:v>68528.7</c:v>
                </c:pt>
                <c:pt idx="3">
                  <c:v>70221.2</c:v>
                </c:pt>
                <c:pt idx="4">
                  <c:v>72145.3</c:v>
                </c:pt>
              </c:numCache>
            </c:numRef>
          </c:val>
        </c:ser>
        <c:dLbls>
          <c:showVal val="1"/>
        </c:dLbls>
        <c:shape val="box"/>
        <c:axId val="83154432"/>
        <c:axId val="83155968"/>
        <c:axId val="0"/>
      </c:bar3DChart>
      <c:catAx>
        <c:axId val="83154432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 sz="1400" baseline="0"/>
            </a:pPr>
            <a:endParaRPr lang="ru-RU"/>
          </a:p>
        </c:txPr>
        <c:crossAx val="83155968"/>
        <c:crosses val="autoZero"/>
        <c:auto val="1"/>
        <c:lblAlgn val="ctr"/>
        <c:lblOffset val="100"/>
      </c:catAx>
      <c:valAx>
        <c:axId val="83155968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3154432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title>
      <c:layout>
        <c:manualLayout>
          <c:xMode val="edge"/>
          <c:yMode val="edge"/>
          <c:x val="0.82126887682346794"/>
          <c:y val="3.0704045429904181E-2"/>
        </c:manualLayout>
      </c:layout>
      <c:txPr>
        <a:bodyPr/>
        <a:lstStyle/>
        <a:p>
          <a:pPr>
            <a:defRPr>
              <a:solidFill>
                <a:schemeClr val="accent1">
                  <a:lumMod val="75000"/>
                </a:schemeClr>
              </a:solidFill>
            </a:defRPr>
          </a:pPr>
          <a:endParaRPr lang="ru-RU"/>
        </a:p>
      </c:txPr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230020239487783"/>
          <c:y val="3.2026235436206051E-2"/>
          <c:w val="0.89105858170605901"/>
          <c:h val="0.78379989510073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2836696754964778E-2"/>
                  <c:y val="-0.11304225795248626"/>
                </c:manualLayout>
              </c:layout>
              <c:showVal val="1"/>
            </c:dLbl>
            <c:dLbl>
              <c:idx val="1"/>
              <c:layout>
                <c:manualLayout>
                  <c:x val="5.5555555555555558E-3"/>
                  <c:y val="-0.13619031230750431"/>
                </c:manualLayout>
              </c:layout>
              <c:showVal val="1"/>
            </c:dLbl>
            <c:dLbl>
              <c:idx val="2"/>
              <c:layout>
                <c:manualLayout>
                  <c:x val="1.1223303963674668E-2"/>
                  <c:y val="-0.15714928598691363"/>
                </c:manualLayout>
              </c:layout>
              <c:showVal val="1"/>
            </c:dLbl>
            <c:dLbl>
              <c:idx val="3"/>
              <c:layout>
                <c:manualLayout>
                  <c:x val="1.1111134750565963E-2"/>
                  <c:y val="-0.11391779651400656"/>
                </c:manualLayout>
              </c:layout>
              <c:showVal val="1"/>
            </c:dLbl>
            <c:dLbl>
              <c:idx val="4"/>
              <c:layout>
                <c:manualLayout>
                  <c:x val="8.2210932018601437E-3"/>
                  <c:y val="-0.37841662053290642"/>
                </c:manualLayout>
              </c:layout>
              <c:showVal val="1"/>
            </c:dLbl>
            <c:dLbl>
              <c:idx val="5"/>
              <c:layout>
                <c:manualLayout>
                  <c:x val="3.0022107618145394E-3"/>
                  <c:y val="-0.12385732976642"/>
                </c:manualLayout>
              </c:layout>
              <c:showVal val="1"/>
            </c:dLbl>
            <c:dLbl>
              <c:idx val="6"/>
              <c:layout>
                <c:manualLayout>
                  <c:x val="6.9444444444444605E-3"/>
                  <c:y val="-0.15836082826453987"/>
                </c:manualLayout>
              </c:layout>
              <c:showVal val="1"/>
            </c:dLbl>
            <c:dLbl>
              <c:idx val="7"/>
              <c:layout>
                <c:manualLayout>
                  <c:x val="5.5553900793719425E-3"/>
                  <c:y val="-0.2038837893412099"/>
                </c:manualLayout>
              </c:layout>
              <c:showVal val="1"/>
            </c:dLbl>
            <c:dLbl>
              <c:idx val="8"/>
              <c:layout>
                <c:manualLayout>
                  <c:x val="6.0048786092513134E-3"/>
                  <c:y val="-0.12009554344093119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(факт)</c:v>
                </c:pt>
                <c:pt idx="1">
                  <c:v>2019(план)</c:v>
                </c:pt>
                <c:pt idx="2">
                  <c:v>2020 (план)</c:v>
                </c:pt>
                <c:pt idx="3">
                  <c:v>2021 (план)</c:v>
                </c:pt>
                <c:pt idx="4">
                  <c:v>2022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22307.200000000001</c:v>
                </c:pt>
                <c:pt idx="1">
                  <c:v>16768.2</c:v>
                </c:pt>
                <c:pt idx="2">
                  <c:v>18077.5</c:v>
                </c:pt>
                <c:pt idx="3">
                  <c:v>19213.900000000001</c:v>
                </c:pt>
                <c:pt idx="4">
                  <c:v>20496.3</c:v>
                </c:pt>
              </c:numCache>
            </c:numRef>
          </c:val>
        </c:ser>
        <c:shape val="cylinder"/>
        <c:axId val="75590656"/>
        <c:axId val="75670272"/>
        <c:axId val="0"/>
      </c:bar3DChart>
      <c:catAx>
        <c:axId val="75590656"/>
        <c:scaling>
          <c:orientation val="minMax"/>
        </c:scaling>
        <c:axPos val="b"/>
        <c:numFmt formatCode="General" sourceLinked="1"/>
        <c:tickLblPos val="nextTo"/>
        <c:crossAx val="75670272"/>
        <c:crosses val="autoZero"/>
        <c:auto val="1"/>
        <c:lblAlgn val="ctr"/>
        <c:lblOffset val="100"/>
      </c:catAx>
      <c:valAx>
        <c:axId val="756702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75590656"/>
        <c:crosses val="autoZero"/>
        <c:crossBetween val="between"/>
      </c:valAx>
      <c:dTable>
        <c:showHorzBorder val="1"/>
        <c:showVertBorder val="1"/>
        <c:showOutline val="1"/>
        <c:txPr>
          <a:bodyPr/>
          <a:lstStyle/>
          <a:p>
            <a:pPr rtl="0"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ru-RU"/>
          </a:p>
        </c:txPr>
      </c:dTable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 руб</c:v>
                </c:pt>
              </c:strCache>
            </c:strRef>
          </c:tx>
          <c:dLbls>
            <c:dLbl>
              <c:idx val="0"/>
              <c:layout>
                <c:manualLayout>
                  <c:x val="4.6296296296296511E-3"/>
                  <c:y val="-0.27779723342855345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9.2592592592593247E-3"/>
                  <c:y val="-9.540511047041262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1.5432098765432165E-3"/>
                  <c:y val="-0.27779723342855339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4.6296296296296511E-3"/>
                  <c:y val="-0.2862153314112377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7.7160493827160906E-3"/>
                  <c:y val="-0.34794804995091688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5"/>
              <c:layout>
                <c:manualLayout>
                  <c:x val="0"/>
                  <c:y val="-0.39903353164840288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1.2345679012345722E-2"/>
                  <c:y val="-0.31146962535929029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Val val="1"/>
            </c:dLbl>
            <c:spPr>
              <a:noFill/>
              <a:ln w="25377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FFC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факт 2018 </c:v>
                </c:pt>
                <c:pt idx="1">
                  <c:v>план 2019</c:v>
                </c:pt>
                <c:pt idx="2">
                  <c:v>план 2020</c:v>
                </c:pt>
                <c:pt idx="3">
                  <c:v>план 2021</c:v>
                </c:pt>
                <c:pt idx="4">
                  <c:v>план 2022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6221.5</c:v>
                </c:pt>
                <c:pt idx="1">
                  <c:v>2822.7</c:v>
                </c:pt>
                <c:pt idx="2">
                  <c:v>2847.9</c:v>
                </c:pt>
                <c:pt idx="3">
                  <c:v>3018.7</c:v>
                </c:pt>
                <c:pt idx="4">
                  <c:v>3260.2</c:v>
                </c:pt>
              </c:numCache>
            </c:numRef>
          </c:val>
        </c:ser>
        <c:shape val="cylinder"/>
        <c:axId val="83175296"/>
        <c:axId val="83176832"/>
        <c:axId val="0"/>
      </c:bar3DChart>
      <c:catAx>
        <c:axId val="831752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83176832"/>
        <c:crosses val="autoZero"/>
        <c:auto val="1"/>
        <c:lblAlgn val="ctr"/>
        <c:lblOffset val="100"/>
      </c:catAx>
      <c:valAx>
        <c:axId val="831768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FFC000"/>
                </a:solidFill>
              </a:defRPr>
            </a:pPr>
            <a:endParaRPr lang="ru-RU"/>
          </a:p>
        </c:txPr>
        <c:crossAx val="83175296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</c:chart>
  <c:txPr>
    <a:bodyPr/>
    <a:lstStyle/>
    <a:p>
      <a:pPr>
        <a:defRPr sz="1797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396" baseline="0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86211567633764463"/>
          <c:y val="3.7839950857206761E-2"/>
        </c:manualLayout>
      </c:layout>
    </c:title>
    <c:plotArea>
      <c:layout>
        <c:manualLayout>
          <c:layoutTarget val="inner"/>
          <c:xMode val="edge"/>
          <c:yMode val="edge"/>
          <c:x val="0.11643192488262934"/>
          <c:y val="0.16888045540797011"/>
          <c:w val="0.88356807511737057"/>
          <c:h val="0.4952561669829232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5.0981249557336961E-3"/>
                  <c:y val="-1.8102106847272311E-2"/>
                </c:manualLayout>
              </c:layout>
              <c:spPr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c:spPr>
              <c:txPr>
                <a:bodyPr/>
                <a:lstStyle/>
                <a:p>
                  <a:pPr>
                    <a:defRPr sz="1396" baseline="0"/>
                  </a:pPr>
                  <a:endParaRPr lang="ru-RU"/>
                </a:p>
              </c:txPr>
              <c:dLblPos val="outEnd"/>
              <c:showVal val="1"/>
            </c:dLbl>
            <c:dLbl>
              <c:idx val="1"/>
              <c:layout>
                <c:manualLayout>
                  <c:x val="-5.9460674572503081E-3"/>
                  <c:y val="7.113617002363448E-4"/>
                </c:manualLayout>
              </c:layout>
              <c:spPr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c:spPr>
              <c:txPr>
                <a:bodyPr/>
                <a:lstStyle/>
                <a:p>
                  <a:pPr>
                    <a:defRPr sz="1396" baseline="0"/>
                  </a:pPr>
                  <a:endParaRPr lang="ru-RU"/>
                </a:p>
              </c:txPr>
              <c:dLblPos val="outEnd"/>
              <c:showVal val="1"/>
            </c:dLbl>
            <c:dLbl>
              <c:idx val="2"/>
              <c:layout>
                <c:manualLayout>
                  <c:x val="1.7510677805868194E-3"/>
                  <c:y val="-2.1278777560300157E-3"/>
                </c:manualLayout>
              </c:layout>
              <c:spPr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c:spPr>
              <c:txPr>
                <a:bodyPr/>
                <a:lstStyle/>
                <a:p>
                  <a:pPr>
                    <a:defRPr sz="1396" baseline="0"/>
                  </a:pPr>
                  <a:endParaRPr lang="ru-RU"/>
                </a:p>
              </c:txPr>
              <c:dLblPos val="outEnd"/>
              <c:showVal val="1"/>
            </c:dLbl>
            <c:dLbl>
              <c:idx val="3"/>
              <c:layout>
                <c:manualLayout>
                  <c:x val="-6.0912917758568939E-3"/>
                  <c:y val="-1.0651803469507307E-3"/>
                </c:manualLayout>
              </c:layout>
              <c:spPr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c:spPr>
              <c:txPr>
                <a:bodyPr/>
                <a:lstStyle/>
                <a:p>
                  <a:pPr>
                    <a:defRPr sz="1396" baseline="0"/>
                  </a:pPr>
                  <a:endParaRPr lang="ru-RU"/>
                </a:p>
              </c:txPr>
              <c:dLblPos val="outEnd"/>
              <c:showVal val="1"/>
            </c:dLbl>
            <c:dLbl>
              <c:idx val="4"/>
              <c:layout>
                <c:manualLayout>
                  <c:x val="-9.9853728686730269E-3"/>
                  <c:y val="-3.0478062374876143E-3"/>
                </c:manualLayout>
              </c:layout>
              <c:spPr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c:spPr>
              <c:txPr>
                <a:bodyPr/>
                <a:lstStyle/>
                <a:p>
                  <a:pPr>
                    <a:defRPr sz="1396" baseline="0"/>
                  </a:pPr>
                  <a:endParaRPr lang="ru-RU"/>
                </a:p>
              </c:txPr>
              <c:dLblPos val="outEnd"/>
              <c:showVal val="1"/>
            </c:dLbl>
            <c:dLbl>
              <c:idx val="5"/>
              <c:layout>
                <c:manualLayout>
                  <c:x val="0"/>
                  <c:y val="-1.51002349604108E-2"/>
                </c:manualLayout>
              </c:layout>
              <c:dLblPos val="outEnd"/>
              <c:showVal val="1"/>
            </c:dLbl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6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2018(факт)</c:v>
                </c:pt>
                <c:pt idx="1">
                  <c:v>2019(план)</c:v>
                </c:pt>
                <c:pt idx="2">
                  <c:v>2020(план)</c:v>
                </c:pt>
                <c:pt idx="3">
                  <c:v>2021(план)</c:v>
                </c:pt>
                <c:pt idx="4">
                  <c:v>2022(план)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134406.39999999999</c:v>
                </c:pt>
                <c:pt idx="1">
                  <c:v>216566.8</c:v>
                </c:pt>
                <c:pt idx="2">
                  <c:v>95462.5</c:v>
                </c:pt>
                <c:pt idx="3">
                  <c:v>15662.5</c:v>
                </c:pt>
                <c:pt idx="4">
                  <c:v>14096.3</c:v>
                </c:pt>
              </c:numCache>
            </c:numRef>
          </c:val>
        </c:ser>
        <c:axId val="85427712"/>
        <c:axId val="85429248"/>
      </c:barChart>
      <c:catAx>
        <c:axId val="854277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99" baseline="0"/>
            </a:pPr>
            <a:endParaRPr lang="ru-RU"/>
          </a:p>
        </c:txPr>
        <c:crossAx val="85429248"/>
        <c:crosses val="autoZero"/>
        <c:auto val="1"/>
        <c:lblAlgn val="ctr"/>
        <c:lblOffset val="100"/>
      </c:catAx>
      <c:valAx>
        <c:axId val="85429248"/>
        <c:scaling>
          <c:orientation val="minMax"/>
        </c:scaling>
        <c:axPos val="l"/>
        <c:majorGridlines/>
        <c:numFmt formatCode="General" sourceLinked="1"/>
        <c:tickLblPos val="nextTo"/>
        <c:crossAx val="85427712"/>
        <c:crosses val="autoZero"/>
        <c:crossBetween val="between"/>
      </c:valAx>
      <c:spPr>
        <a:noFill/>
        <a:ln w="25373">
          <a:noFill/>
        </a:ln>
      </c:spPr>
    </c:plotArea>
    <c:plotVisOnly val="1"/>
    <c:dispBlanksAs val="gap"/>
  </c:chart>
  <c:txPr>
    <a:bodyPr/>
    <a:lstStyle/>
    <a:p>
      <a:pPr>
        <a:defRPr sz="1812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1.0439781513797262E-2"/>
          <c:y val="5.3314577977547579E-2"/>
        </c:manualLayout>
      </c:layout>
      <c:txPr>
        <a:bodyPr/>
        <a:lstStyle/>
        <a:p>
          <a:pPr>
            <a:defRPr sz="20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2160413971539456"/>
          <c:y val="0.17179487179487191"/>
          <c:w val="0.70375161707632816"/>
          <c:h val="0.4743589743589761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-1.4598540145985387E-2"/>
                  <c:y val="-7.1032194736346865E-2"/>
                </c:manualLayout>
              </c:layout>
              <c:spPr/>
              <c:txPr>
                <a:bodyPr/>
                <a:lstStyle/>
                <a:p>
                  <a:pPr>
                    <a:defRPr sz="1200" baseline="0"/>
                  </a:pPr>
                  <a:endParaRPr lang="ru-RU"/>
                </a:p>
              </c:txPr>
              <c:dLblPos val="outEnd"/>
              <c:showVal val="1"/>
            </c:dLbl>
            <c:dLbl>
              <c:idx val="1"/>
              <c:layout>
                <c:manualLayout>
                  <c:x val="4.8661800486618006E-3"/>
                  <c:y val="-0.10062894254315788"/>
                </c:manualLayout>
              </c:layout>
              <c:spPr/>
              <c:txPr>
                <a:bodyPr/>
                <a:lstStyle/>
                <a:p>
                  <a:pPr>
                    <a:defRPr sz="1200" baseline="0"/>
                  </a:pPr>
                  <a:endParaRPr lang="ru-RU"/>
                </a:p>
              </c:txPr>
              <c:dLblPos val="outEnd"/>
              <c:showVal val="1"/>
            </c:dLbl>
            <c:dLbl>
              <c:idx val="6"/>
              <c:layout>
                <c:manualLayout>
                  <c:x val="4.8661800486618006E-3"/>
                  <c:y val="-5.0314471271578939E-2"/>
                </c:manualLayout>
              </c:layout>
              <c:spPr/>
              <c:txPr>
                <a:bodyPr/>
                <a:lstStyle/>
                <a:p>
                  <a:pPr>
                    <a:defRPr sz="1200" baseline="0"/>
                  </a:pPr>
                  <a:endParaRPr lang="ru-RU"/>
                </a:p>
              </c:txPr>
              <c:dLblPos val="outEnd"/>
              <c:showVal val="1"/>
            </c:dLbl>
            <c:spPr>
              <a:noFill/>
              <a:ln w="27978">
                <a:noFill/>
              </a:ln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Факт 2018 год</c:v>
                </c:pt>
                <c:pt idx="1">
                  <c:v>план 2019 год</c:v>
                </c:pt>
                <c:pt idx="2">
                  <c:v>план 2020  год</c:v>
                </c:pt>
                <c:pt idx="3">
                  <c:v>план 2021 год</c:v>
                </c:pt>
                <c:pt idx="4">
                  <c:v>план 2022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199106.3</c:v>
                </c:pt>
                <c:pt idx="1">
                  <c:v>280925.8</c:v>
                </c:pt>
                <c:pt idx="2">
                  <c:v>163991.20000000001</c:v>
                </c:pt>
                <c:pt idx="3">
                  <c:v>85883.7</c:v>
                </c:pt>
                <c:pt idx="4">
                  <c:v>86241.600000000006</c:v>
                </c:pt>
              </c:numCache>
            </c:numRef>
          </c:val>
        </c:ser>
        <c:axId val="85939328"/>
        <c:axId val="85940864"/>
      </c:barChart>
      <c:catAx>
        <c:axId val="859393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85940864"/>
        <c:crosses val="autoZero"/>
        <c:auto val="1"/>
        <c:lblAlgn val="ctr"/>
        <c:lblOffset val="100"/>
      </c:catAx>
      <c:valAx>
        <c:axId val="85940864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85939328"/>
        <c:crosses val="autoZero"/>
        <c:crossBetween val="between"/>
      </c:valAx>
      <c:spPr>
        <a:noFill/>
        <a:ln w="25376">
          <a:noFill/>
        </a:ln>
      </c:spPr>
    </c:plotArea>
    <c:plotVisOnly val="1"/>
    <c:dispBlanksAs val="gap"/>
  </c:chart>
  <c:txPr>
    <a:bodyPr/>
    <a:lstStyle/>
    <a:p>
      <a:pPr>
        <a:defRPr sz="1858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998" b="1" dirty="0" smtClean="0">
                <a:solidFill>
                  <a:schemeClr val="tx1"/>
                </a:solidFill>
              </a:rPr>
              <a:t>Динамика расходов бюджета Константиновского городского поселения по дорожному хозяйству</a:t>
            </a:r>
            <a:r>
              <a:rPr lang="en-US" sz="1998" b="1" dirty="0" smtClean="0">
                <a:solidFill>
                  <a:schemeClr val="tx1"/>
                </a:solidFill>
              </a:rPr>
              <a:t> </a:t>
            </a:r>
            <a:r>
              <a:rPr lang="ru-RU" sz="1998" b="1" dirty="0" err="1" smtClean="0">
                <a:solidFill>
                  <a:schemeClr val="tx1"/>
                </a:solidFill>
              </a:rPr>
              <a:t>тыс.руб</a:t>
            </a:r>
            <a:endParaRPr lang="ru-RU" sz="2000" b="1" dirty="0" smtClean="0">
              <a:solidFill>
                <a:schemeClr val="tx1"/>
              </a:solidFill>
            </a:endParaRPr>
          </a:p>
        </c:rich>
      </c:tx>
      <c:layout/>
      <c:spPr>
        <a:noFill/>
        <a:ln w="25410">
          <a:noFill/>
        </a:ln>
      </c:spPr>
    </c:title>
    <c:plotArea>
      <c:layout>
        <c:manualLayout>
          <c:layoutTarget val="inner"/>
          <c:xMode val="edge"/>
          <c:yMode val="edge"/>
          <c:x val="0.11665337926509189"/>
          <c:y val="0.29859399606299208"/>
          <c:w val="0.86459662073490817"/>
          <c:h val="0.532122785433070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  <a:ln w="25410">
              <a:noFill/>
            </a:ln>
          </c:spPr>
          <c:dLbls>
            <c:spPr>
              <a:noFill/>
              <a:ln w="2541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107184.1</c:v>
                </c:pt>
                <c:pt idx="1">
                  <c:v>69258.7</c:v>
                </c:pt>
                <c:pt idx="2">
                  <c:v>96102.1</c:v>
                </c:pt>
                <c:pt idx="3">
                  <c:v>18555.599999999988</c:v>
                </c:pt>
                <c:pt idx="4">
                  <c:v>18291.900000000001</c:v>
                </c:pt>
              </c:numCache>
            </c:numRef>
          </c:val>
        </c:ser>
        <c:gapWidth val="219"/>
        <c:overlap val="-27"/>
        <c:axId val="106828160"/>
        <c:axId val="106829696"/>
      </c:barChart>
      <c:catAx>
        <c:axId val="1068281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1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829696"/>
        <c:crosses val="autoZero"/>
        <c:auto val="1"/>
        <c:lblAlgn val="ctr"/>
        <c:lblOffset val="100"/>
      </c:catAx>
      <c:valAx>
        <c:axId val="106829696"/>
        <c:scaling>
          <c:orientation val="minMax"/>
        </c:scaling>
        <c:axPos val="l"/>
        <c:majorGridlines>
          <c:spPr>
            <a:ln w="951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2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828160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perspective val="30"/>
    </c:view3D>
    <c:floor>
      <c:spPr>
        <a:noFill/>
        <a:ln w="9525">
          <a:noFill/>
        </a:ln>
      </c:spPr>
    </c:floor>
    <c:sideWall>
      <c:spPr>
        <a:solidFill>
          <a:srgbClr val="FFFF00"/>
        </a:solidFill>
        <a:ln w="25400">
          <a:noFill/>
        </a:ln>
      </c:spPr>
    </c:sideWall>
    <c:backWall>
      <c:spPr>
        <a:solidFill>
          <a:srgbClr val="FFFF00"/>
        </a:solidFill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chemeClr val="accent2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8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 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12499.9</c:v>
                </c:pt>
                <c:pt idx="1">
                  <c:v>19069.400000000001</c:v>
                </c:pt>
                <c:pt idx="2">
                  <c:v>16814.599999999988</c:v>
                </c:pt>
                <c:pt idx="3">
                  <c:v>12998.1</c:v>
                </c:pt>
                <c:pt idx="4">
                  <c:v>13667.6</c:v>
                </c:pt>
              </c:numCache>
            </c:numRef>
          </c:val>
        </c:ser>
        <c:shape val="box"/>
        <c:axId val="106818560"/>
        <c:axId val="106885888"/>
        <c:axId val="0"/>
      </c:bar3DChart>
      <c:catAx>
        <c:axId val="106818560"/>
        <c:scaling>
          <c:orientation val="minMax"/>
        </c:scaling>
        <c:axPos val="b"/>
        <c:numFmt formatCode="General" sourceLinked="1"/>
        <c:tickLblPos val="nextTo"/>
        <c:spPr>
          <a:noFill/>
          <a:ln w="1342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8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885888"/>
        <c:crosses val="autoZero"/>
        <c:auto val="1"/>
        <c:lblAlgn val="ctr"/>
        <c:lblOffset val="100"/>
      </c:catAx>
      <c:valAx>
        <c:axId val="106885888"/>
        <c:scaling>
          <c:orientation val="minMax"/>
        </c:scaling>
        <c:axPos val="l"/>
        <c:numFmt formatCode="General" sourceLinked="1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8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818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 w="6350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3110360225169507E-2"/>
          <c:y val="3.36782902137234E-2"/>
          <c:w val="0.82457742785923127"/>
          <c:h val="0.7620042963454141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</c:v>
                </c:pt>
              </c:strCache>
            </c:strRef>
          </c:tx>
          <c:spPr>
            <a:solidFill>
              <a:srgbClr val="FFC000"/>
            </a:solidFill>
            <a:ln w="25342">
              <a:noFill/>
            </a:ln>
          </c:spPr>
          <c:dLbls>
            <c:spPr>
              <a:noFill/>
              <a:ln w="2534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96" baseline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45.2</c:v>
                </c:pt>
                <c:pt idx="1">
                  <c:v>54</c:v>
                </c:pt>
                <c:pt idx="2">
                  <c:v>382.1</c:v>
                </c:pt>
                <c:pt idx="3">
                  <c:v>73</c:v>
                </c:pt>
                <c:pt idx="4">
                  <c:v>73</c:v>
                </c:pt>
              </c:numCache>
            </c:numRef>
          </c:val>
        </c:ser>
        <c:shape val="box"/>
        <c:axId val="106943616"/>
        <c:axId val="106945152"/>
        <c:axId val="106913792"/>
      </c:bar3DChart>
      <c:catAx>
        <c:axId val="10694361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6336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887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945152"/>
        <c:crosses val="autoZero"/>
        <c:auto val="1"/>
        <c:lblAlgn val="ctr"/>
        <c:lblOffset val="100"/>
      </c:catAx>
      <c:valAx>
        <c:axId val="106945152"/>
        <c:scaling>
          <c:orientation val="minMax"/>
        </c:scaling>
        <c:axPos val="l"/>
        <c:numFmt formatCode="General" sourceLinked="1"/>
        <c:majorTickMark val="none"/>
        <c:tickLblPos val="nextTo"/>
        <c:spPr>
          <a:ln w="6336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88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943616"/>
        <c:crosses val="autoZero"/>
        <c:crossBetween val="between"/>
      </c:valAx>
      <c:serAx>
        <c:axId val="106913792"/>
        <c:scaling>
          <c:orientation val="minMax"/>
        </c:scaling>
        <c:delete val="1"/>
        <c:axPos val="b"/>
        <c:tickLblPos val="none"/>
        <c:crossAx val="106945152"/>
        <c:crosses val="autoZero"/>
      </c:serAx>
      <c:spPr>
        <a:noFill/>
        <a:ln w="25400">
          <a:noFill/>
        </a:ln>
      </c:spPr>
    </c:plotArea>
    <c:plotVisOnly val="1"/>
    <c:dispBlanksAs val="gap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2071005917159763"/>
          <c:y val="0.12266112266112326"/>
          <c:w val="0.85088757396449932"/>
          <c:h val="0.7276507276507305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0"/>
                  <c:y val="-0.1936162536017196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1.6099819897526547E-2"/>
                  <c:y val="-0.3030515273766056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3.219963979505319E-3"/>
                  <c:y val="-0.3367239193073397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8.049909948763305E-3"/>
                  <c:y val="-0.2469308741587149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-3.219963979505319E-3"/>
                  <c:y val="-0.2497369068196094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5"/>
              <c:layout>
                <c:manualLayout>
                  <c:x val="6.4399279590106459E-3"/>
                  <c:y val="-0.2665731027849763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1.7709801887279202E-2"/>
                  <c:y val="-0.2665731027849763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pPr>
              <a:noFill/>
              <a:ln w="21081">
                <a:noFill/>
              </a:ln>
            </c:spPr>
            <c:showVal val="1"/>
          </c:dLbls>
          <c:cat>
            <c:strRef>
              <c:f>Лист1!$A$2:$A$5</c:f>
              <c:strCache>
                <c:ptCount val="4"/>
                <c:pt idx="0">
                  <c:v>2018(план)</c:v>
                </c:pt>
                <c:pt idx="1">
                  <c:v>2019(план)</c:v>
                </c:pt>
                <c:pt idx="2">
                  <c:v>2020 (план)</c:v>
                </c:pt>
                <c:pt idx="3">
                  <c:v>2021 (план)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10294.9</c:v>
                </c:pt>
                <c:pt idx="1">
                  <c:v>12018</c:v>
                </c:pt>
                <c:pt idx="2">
                  <c:v>13189.5</c:v>
                </c:pt>
                <c:pt idx="3">
                  <c:v>13202.6</c:v>
                </c:pt>
              </c:numCache>
            </c:numRef>
          </c:val>
        </c:ser>
        <c:shape val="box"/>
        <c:axId val="108294528"/>
        <c:axId val="108296064"/>
        <c:axId val="0"/>
      </c:bar3DChart>
      <c:catAx>
        <c:axId val="108294528"/>
        <c:scaling>
          <c:orientation val="minMax"/>
        </c:scaling>
        <c:axPos val="b"/>
        <c:numFmt formatCode="General" sourceLinked="1"/>
        <c:tickLblPos val="nextTo"/>
        <c:crossAx val="108296064"/>
        <c:crosses val="autoZero"/>
        <c:auto val="1"/>
        <c:lblAlgn val="ctr"/>
        <c:lblOffset val="100"/>
      </c:catAx>
      <c:valAx>
        <c:axId val="108296064"/>
        <c:scaling>
          <c:orientation val="minMax"/>
        </c:scaling>
        <c:axPos val="l"/>
        <c:numFmt formatCode="General" sourceLinked="1"/>
        <c:tickLblPos val="nextTo"/>
        <c:crossAx val="10829452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aseline="0"/>
            </a:pPr>
            <a:endParaRPr lang="ru-RU"/>
          </a:p>
        </c:txPr>
      </c:dTable>
      <c:spPr>
        <a:noFill/>
        <a:ln w="25397">
          <a:noFill/>
        </a:ln>
      </c:spPr>
    </c:plotArea>
    <c:plotVisOnly val="1"/>
    <c:dispBlanksAs val="gap"/>
  </c:chart>
  <c:txPr>
    <a:bodyPr/>
    <a:lstStyle/>
    <a:p>
      <a:pPr>
        <a:defRPr sz="1447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6A80F-1D28-4518-90F9-C4D30EAB3E53}" type="doc">
      <dgm:prSet loTypeId="urn:microsoft.com/office/officeart/2005/8/layout/default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B627C8-FEB6-44F7-B0AB-70C16DD53046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rgbClr val="0070C0"/>
              </a:solidFill>
            </a:rPr>
            <a:t>Обеспечение  качественными жилищно-коммунальными услугами населения Константиновского городского поселения – 5413,3 тыс. руб. или  3,3 % от всех расходов бюджета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endParaRPr lang="ru-RU" sz="1200" dirty="0">
            <a:solidFill>
              <a:schemeClr val="accent5">
                <a:lumMod val="50000"/>
              </a:schemeClr>
            </a:solidFill>
          </a:endParaRPr>
        </a:p>
      </dgm:t>
    </dgm:pt>
    <dgm:pt modelId="{C4BFF824-E2F9-4C69-BC87-493CF8C979E2}" type="parTrans" cxnId="{30C9EA92-B715-49EE-85BD-55035735F090}">
      <dgm:prSet/>
      <dgm:spPr/>
      <dgm:t>
        <a:bodyPr/>
        <a:lstStyle/>
        <a:p>
          <a:endParaRPr lang="ru-RU"/>
        </a:p>
      </dgm:t>
    </dgm:pt>
    <dgm:pt modelId="{37EC2265-7E3B-4546-9CB4-9E343EEC84E0}" type="sibTrans" cxnId="{30C9EA92-B715-49EE-85BD-55035735F090}">
      <dgm:prSet/>
      <dgm:spPr/>
      <dgm:t>
        <a:bodyPr/>
        <a:lstStyle/>
        <a:p>
          <a:endParaRPr lang="ru-RU"/>
        </a:p>
      </dgm:t>
    </dgm:pt>
    <dgm:pt modelId="{A568777A-3DBF-4325-81FF-13106F66DEC1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«Развитие транспортной системы» - </a:t>
          </a:r>
        </a:p>
        <a:p>
          <a:r>
            <a:rPr lang="ru-RU" sz="1200" dirty="0" smtClean="0">
              <a:solidFill>
                <a:srgbClr val="0070C0"/>
              </a:solidFill>
            </a:rPr>
            <a:t>96 102,1 тыс. руб. или  58,6 % от всех расходов бюджета </a:t>
          </a:r>
          <a:endParaRPr lang="ru-RU" sz="1200" dirty="0">
            <a:solidFill>
              <a:srgbClr val="0070C0"/>
            </a:solidFill>
          </a:endParaRPr>
        </a:p>
      </dgm:t>
    </dgm:pt>
    <dgm:pt modelId="{89A12FE5-36B8-42CF-88D7-9B36AB43B5C5}" type="parTrans" cxnId="{7817F5D7-08A1-461F-8CD4-F095C5065CC8}">
      <dgm:prSet/>
      <dgm:spPr/>
      <dgm:t>
        <a:bodyPr/>
        <a:lstStyle/>
        <a:p>
          <a:endParaRPr lang="ru-RU"/>
        </a:p>
      </dgm:t>
    </dgm:pt>
    <dgm:pt modelId="{DA84E366-3B01-4F24-92FE-54F713F88EE4}" type="sibTrans" cxnId="{7817F5D7-08A1-461F-8CD4-F095C5065CC8}">
      <dgm:prSet/>
      <dgm:spPr/>
      <dgm:t>
        <a:bodyPr/>
        <a:lstStyle/>
        <a:p>
          <a:endParaRPr lang="ru-RU"/>
        </a:p>
      </dgm:t>
    </dgm:pt>
    <dgm:pt modelId="{22A45959-32C1-4305-AFDC-EE5E6C05785D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«Развитие культуры в КГП»  - 16 624,6 тыс. руб. или 10,1 % от всех расходов бюджета</a:t>
          </a:r>
          <a:endParaRPr lang="ru-RU" sz="1200" dirty="0">
            <a:solidFill>
              <a:srgbClr val="0070C0"/>
            </a:solidFill>
          </a:endParaRPr>
        </a:p>
      </dgm:t>
    </dgm:pt>
    <dgm:pt modelId="{7E62E91B-08AE-47AD-B89C-5418DE793559}" type="parTrans" cxnId="{41BFA096-9E1D-4297-8FDB-F0FC2581A698}">
      <dgm:prSet/>
      <dgm:spPr/>
      <dgm:t>
        <a:bodyPr/>
        <a:lstStyle/>
        <a:p>
          <a:endParaRPr lang="ru-RU"/>
        </a:p>
      </dgm:t>
    </dgm:pt>
    <dgm:pt modelId="{17310292-E7A9-490F-A633-AECB067688CC}" type="sibTrans" cxnId="{41BFA096-9E1D-4297-8FDB-F0FC2581A698}">
      <dgm:prSet/>
      <dgm:spPr/>
      <dgm:t>
        <a:bodyPr/>
        <a:lstStyle/>
        <a:p>
          <a:endParaRPr lang="ru-RU"/>
        </a:p>
      </dgm:t>
    </dgm:pt>
    <dgm:pt modelId="{18EFB482-7199-4F65-9CC9-C9BCCAB510FD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«Развитие физической культуры и спорта» -  382,1 тыс. руб. или  0,2 % от всех расходов бюджета</a:t>
          </a:r>
          <a:endParaRPr lang="ru-RU" sz="1200" dirty="0">
            <a:solidFill>
              <a:srgbClr val="0070C0"/>
            </a:solidFill>
          </a:endParaRPr>
        </a:p>
      </dgm:t>
    </dgm:pt>
    <dgm:pt modelId="{171E745B-C324-403A-A3E5-97150BD98F0D}" type="parTrans" cxnId="{3A674185-E3D8-4DCF-B9A9-668BCC4695BC}">
      <dgm:prSet/>
      <dgm:spPr/>
      <dgm:t>
        <a:bodyPr/>
        <a:lstStyle/>
        <a:p>
          <a:endParaRPr lang="ru-RU"/>
        </a:p>
      </dgm:t>
    </dgm:pt>
    <dgm:pt modelId="{153B1372-1010-496B-B511-00D7DED3F121}" type="sibTrans" cxnId="{3A674185-E3D8-4DCF-B9A9-668BCC4695BC}">
      <dgm:prSet/>
      <dgm:spPr/>
      <dgm:t>
        <a:bodyPr/>
        <a:lstStyle/>
        <a:p>
          <a:endParaRPr lang="ru-RU"/>
        </a:p>
      </dgm:t>
    </dgm:pt>
    <dgm:pt modelId="{B797BA80-6B09-4784-8C57-BCA419179895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«Защита населения и территории от чрезвычайных ситуаций, обеспечение пожарной безопасности и безопасности людей на водных объектах» -  1 745,0 тыс. руб.- 1,1 % от всех расходов бюджета</a:t>
          </a:r>
          <a:endParaRPr lang="ru-RU" sz="1200" dirty="0">
            <a:solidFill>
              <a:srgbClr val="0070C0"/>
            </a:solidFill>
          </a:endParaRPr>
        </a:p>
      </dgm:t>
    </dgm:pt>
    <dgm:pt modelId="{5C4BAF32-B469-4586-83BF-23FE2D04C2EF}" type="parTrans" cxnId="{58646AA6-0619-4565-8839-13E14A530F50}">
      <dgm:prSet/>
      <dgm:spPr/>
      <dgm:t>
        <a:bodyPr/>
        <a:lstStyle/>
        <a:p>
          <a:endParaRPr lang="ru-RU"/>
        </a:p>
      </dgm:t>
    </dgm:pt>
    <dgm:pt modelId="{5758A983-2C23-41BE-84C9-7C4FD5DEA828}" type="sibTrans" cxnId="{58646AA6-0619-4565-8839-13E14A530F50}">
      <dgm:prSet/>
      <dgm:spPr/>
      <dgm:t>
        <a:bodyPr/>
        <a:lstStyle/>
        <a:p>
          <a:endParaRPr lang="ru-RU"/>
        </a:p>
      </dgm:t>
    </dgm:pt>
    <dgm:pt modelId="{0A142222-EC75-4FDB-A37A-AD68352D3C09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Обеспечение общественного порядка и противодействие преступности» -1210,0 тыс.руб. или 0,7% от всех расходов бюджета</a:t>
          </a:r>
          <a:endParaRPr lang="ru-RU" sz="1200" dirty="0">
            <a:solidFill>
              <a:srgbClr val="0070C0"/>
            </a:solidFill>
          </a:endParaRPr>
        </a:p>
      </dgm:t>
    </dgm:pt>
    <dgm:pt modelId="{B93BDE44-3CDB-43D1-BDCD-87899D1BB7C7}" type="parTrans" cxnId="{CD614AAE-E060-4228-9A76-B7E2030FA944}">
      <dgm:prSet/>
      <dgm:spPr/>
      <dgm:t>
        <a:bodyPr/>
        <a:lstStyle/>
        <a:p>
          <a:endParaRPr lang="ru-RU"/>
        </a:p>
      </dgm:t>
    </dgm:pt>
    <dgm:pt modelId="{32E625BF-EF10-4BE4-97A5-A5E7B4CC26EE}" type="sibTrans" cxnId="{CD614AAE-E060-4228-9A76-B7E2030FA944}">
      <dgm:prSet/>
      <dgm:spPr/>
      <dgm:t>
        <a:bodyPr/>
        <a:lstStyle/>
        <a:p>
          <a:endParaRPr lang="ru-RU"/>
        </a:p>
      </dgm:t>
    </dgm:pt>
    <dgm:pt modelId="{F5A7C959-ACE7-4CF6-8A79-FB90A4780918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"Управление и распоряжение муниципальным имуществом в муниципальном образовании «КГП« – 2 2542,1 тыс.руб. или   1,6 % от всех расходов бюджета</a:t>
          </a:r>
          <a:endParaRPr lang="ru-RU" sz="1200" dirty="0">
            <a:solidFill>
              <a:srgbClr val="0070C0"/>
            </a:solidFill>
          </a:endParaRPr>
        </a:p>
      </dgm:t>
    </dgm:pt>
    <dgm:pt modelId="{BCAB0599-62F7-4130-9553-CF568ADD4B68}" type="parTrans" cxnId="{185A24B1-199D-4981-936E-4449344BC9E4}">
      <dgm:prSet/>
      <dgm:spPr/>
      <dgm:t>
        <a:bodyPr/>
        <a:lstStyle/>
        <a:p>
          <a:endParaRPr lang="ru-RU"/>
        </a:p>
      </dgm:t>
    </dgm:pt>
    <dgm:pt modelId="{61AD22E3-BFF4-4AE6-87EC-E1D3B02A24E1}" type="sibTrans" cxnId="{185A24B1-199D-4981-936E-4449344BC9E4}">
      <dgm:prSet/>
      <dgm:spPr/>
      <dgm:t>
        <a:bodyPr/>
        <a:lstStyle/>
        <a:p>
          <a:endParaRPr lang="ru-RU"/>
        </a:p>
      </dgm:t>
    </dgm:pt>
    <dgm:pt modelId="{15EACADA-0DD3-426A-AF4D-4BC0B4115DB6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«Благоустройство территории КГП »  </a:t>
          </a:r>
        </a:p>
        <a:p>
          <a:r>
            <a:rPr lang="ru-RU" sz="1200" dirty="0" smtClean="0">
              <a:solidFill>
                <a:srgbClr val="0070C0"/>
              </a:solidFill>
            </a:rPr>
            <a:t>25 343,8 тыс.руб.  или 15,5 % от всех расходов бюджета</a:t>
          </a:r>
          <a:endParaRPr lang="ru-RU" sz="1200" dirty="0">
            <a:solidFill>
              <a:srgbClr val="0070C0"/>
            </a:solidFill>
          </a:endParaRPr>
        </a:p>
      </dgm:t>
    </dgm:pt>
    <dgm:pt modelId="{3EADB4F1-49DD-41EA-A643-A9AA47295793}" type="parTrans" cxnId="{6C979B81-12E4-4218-B625-14B6811C6515}">
      <dgm:prSet/>
      <dgm:spPr/>
      <dgm:t>
        <a:bodyPr/>
        <a:lstStyle/>
        <a:p>
          <a:endParaRPr lang="ru-RU"/>
        </a:p>
      </dgm:t>
    </dgm:pt>
    <dgm:pt modelId="{A7276158-D471-47E4-81D8-C4D9D200D275}" type="sibTrans" cxnId="{6C979B81-12E4-4218-B625-14B6811C6515}">
      <dgm:prSet/>
      <dgm:spPr/>
      <dgm:t>
        <a:bodyPr/>
        <a:lstStyle/>
        <a:p>
          <a:endParaRPr lang="ru-RU"/>
        </a:p>
      </dgm:t>
    </dgm:pt>
    <dgm:pt modelId="{69DEF1E8-101E-4853-BD48-DEED2386A44B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«Муниципальная политика» </a:t>
          </a:r>
        </a:p>
        <a:p>
          <a:r>
            <a:rPr lang="ru-RU" sz="1200" dirty="0" smtClean="0">
              <a:solidFill>
                <a:srgbClr val="0070C0"/>
              </a:solidFill>
            </a:rPr>
            <a:t> 14 399,9 тыс.руб.</a:t>
          </a:r>
        </a:p>
        <a:p>
          <a:r>
            <a:rPr lang="ru-RU" sz="1200" dirty="0" smtClean="0">
              <a:solidFill>
                <a:srgbClr val="0070C0"/>
              </a:solidFill>
            </a:rPr>
            <a:t>или 8,8 % от всех расходов бюджета  </a:t>
          </a:r>
          <a:endParaRPr lang="ru-RU" sz="1200" dirty="0">
            <a:solidFill>
              <a:srgbClr val="0070C0"/>
            </a:solidFill>
          </a:endParaRPr>
        </a:p>
      </dgm:t>
    </dgm:pt>
    <dgm:pt modelId="{3F39381E-2EB3-47F4-9280-82C1F78D878E}" type="parTrans" cxnId="{84FDDB46-0782-4EDA-97B9-E98857AC312A}">
      <dgm:prSet/>
      <dgm:spPr/>
      <dgm:t>
        <a:bodyPr/>
        <a:lstStyle/>
        <a:p>
          <a:endParaRPr lang="ru-RU"/>
        </a:p>
      </dgm:t>
    </dgm:pt>
    <dgm:pt modelId="{8EC04F26-741B-4A6E-A423-294C3B1419F0}" type="sibTrans" cxnId="{84FDDB46-0782-4EDA-97B9-E98857AC312A}">
      <dgm:prSet/>
      <dgm:spPr/>
      <dgm:t>
        <a:bodyPr/>
        <a:lstStyle/>
        <a:p>
          <a:endParaRPr lang="ru-RU"/>
        </a:p>
      </dgm:t>
    </dgm:pt>
    <dgm:pt modelId="{4F857FE0-A490-416A-AB44-AF921ADEFDC2}" type="pres">
      <dgm:prSet presAssocID="{D696A80F-1D28-4518-90F9-C4D30EAB3E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5285CA-22F9-4022-8B79-BBFF9C899ED2}" type="pres">
      <dgm:prSet presAssocID="{C1B627C8-FEB6-44F7-B0AB-70C16DD53046}" presName="node" presStyleLbl="node1" presStyleIdx="0" presStyleCnt="9" custScaleX="342712" custScaleY="421901" custLinFactNeighborX="-35571" custLinFactNeighborY="-22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47D23-49A3-4CCA-A1D0-E321B017E2A2}" type="pres">
      <dgm:prSet presAssocID="{37EC2265-7E3B-4546-9CB4-9E343EEC84E0}" presName="sibTrans" presStyleCnt="0"/>
      <dgm:spPr/>
    </dgm:pt>
    <dgm:pt modelId="{39CDB605-C903-442C-B6D6-0C0791DF7DF6}" type="pres">
      <dgm:prSet presAssocID="{B797BA80-6B09-4784-8C57-BCA419179895}" presName="node" presStyleLbl="node1" presStyleIdx="1" presStyleCnt="9" custScaleX="310141" custScaleY="505323" custLinFactNeighborX="-4610" custLinFactNeighborY="-55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C86A5-8C74-4034-814E-0BB8DA16ED21}" type="pres">
      <dgm:prSet presAssocID="{5758A983-2C23-41BE-84C9-7C4FD5DEA828}" presName="sibTrans" presStyleCnt="0"/>
      <dgm:spPr/>
    </dgm:pt>
    <dgm:pt modelId="{C5449498-C424-41AB-9CCD-886D9B429D3A}" type="pres">
      <dgm:prSet presAssocID="{A568777A-3DBF-4325-81FF-13106F66DEC1}" presName="node" presStyleLbl="node1" presStyleIdx="2" presStyleCnt="9" custScaleX="215671" custScaleY="370141" custLinFactX="265235" custLinFactY="200000" custLinFactNeighborX="300000" custLinFactNeighborY="272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C9E09-9345-4D04-9F89-0AA0F9E9A02F}" type="pres">
      <dgm:prSet presAssocID="{DA84E366-3B01-4F24-92FE-54F713F88EE4}" presName="sibTrans" presStyleCnt="0"/>
      <dgm:spPr/>
    </dgm:pt>
    <dgm:pt modelId="{67B91947-8B65-46CF-AB13-AC374E00958B}" type="pres">
      <dgm:prSet presAssocID="{22A45959-32C1-4305-AFDC-EE5E6C05785D}" presName="node" presStyleLbl="node1" presStyleIdx="3" presStyleCnt="9" custScaleX="254404" custScaleY="259366" custLinFactX="-433493" custLinFactY="200000" custLinFactNeighborX="-500000" custLinFactNeighborY="238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5439C-B28A-4C96-A21E-CCCBD2F31FB9}" type="pres">
      <dgm:prSet presAssocID="{17310292-E7A9-490F-A633-AECB067688CC}" presName="sibTrans" presStyleCnt="0"/>
      <dgm:spPr/>
    </dgm:pt>
    <dgm:pt modelId="{EE4DEA22-D25C-4071-BC91-FD511FDE223B}" type="pres">
      <dgm:prSet presAssocID="{18EFB482-7199-4F65-9CC9-C9BCCAB510FD}" presName="node" presStyleLbl="node1" presStyleIdx="4" presStyleCnt="9" custScaleX="302115" custScaleY="315525" custLinFactX="-200000" custLinFactNeighborX="-286483" custLinFactNeighborY="-74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9B991-FEB5-4120-8FC8-6F160DE6B3CF}" type="pres">
      <dgm:prSet presAssocID="{153B1372-1010-496B-B511-00D7DED3F121}" presName="sibTrans" presStyleCnt="0"/>
      <dgm:spPr/>
    </dgm:pt>
    <dgm:pt modelId="{D98DF390-3508-4A19-B6D0-D35F7B87B1AA}" type="pres">
      <dgm:prSet presAssocID="{0A142222-EC75-4FDB-A37A-AD68352D3C09}" presName="node" presStyleLbl="node1" presStyleIdx="5" presStyleCnt="9" custScaleX="275144" custScaleY="379908" custLinFactX="400000" custLinFactY="-235362" custLinFactNeighborX="494267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830E9-441D-42F0-B56F-2AD6FD732554}" type="pres">
      <dgm:prSet presAssocID="{32E625BF-EF10-4BE4-97A5-A5E7B4CC26EE}" presName="sibTrans" presStyleCnt="0"/>
      <dgm:spPr/>
    </dgm:pt>
    <dgm:pt modelId="{D31C8855-BFE7-4B93-9003-14F5E6C44709}" type="pres">
      <dgm:prSet presAssocID="{F5A7C959-ACE7-4CF6-8A79-FB90A4780918}" presName="node" presStyleLbl="node1" presStyleIdx="6" presStyleCnt="9" custScaleX="298408" custScaleY="530711" custLinFactX="-46648" custLinFactNeighborX="-100000" custLinFactNeighborY="-65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0E5E3-356A-49DD-9700-708E2926140A}" type="pres">
      <dgm:prSet presAssocID="{61AD22E3-BFF4-4AE6-87EC-E1D3B02A24E1}" presName="sibTrans" presStyleCnt="0"/>
      <dgm:spPr/>
    </dgm:pt>
    <dgm:pt modelId="{E8F11106-2E89-4F1F-A78B-FC5EEA6F09B5}" type="pres">
      <dgm:prSet presAssocID="{15EACADA-0DD3-426A-AF4D-4BC0B4115DB6}" presName="node" presStyleLbl="node1" presStyleIdx="7" presStyleCnt="9" custScaleX="238952" custScaleY="407547" custLinFactX="-23638" custLinFactNeighborX="-100000" custLinFactNeighborY="-43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1CD63-A847-446E-B60F-299393DE7A4A}" type="pres">
      <dgm:prSet presAssocID="{A7276158-D471-47E4-81D8-C4D9D200D275}" presName="sibTrans" presStyleCnt="0"/>
      <dgm:spPr/>
    </dgm:pt>
    <dgm:pt modelId="{21649447-6748-45DA-83CA-A72A1E62CA50}" type="pres">
      <dgm:prSet presAssocID="{69DEF1E8-101E-4853-BD48-DEED2386A44B}" presName="node" presStyleLbl="node1" presStyleIdx="8" presStyleCnt="9" custScaleX="359248" custScaleY="368589" custLinFactX="-63465" custLinFactY="117873" custLinFactNeighborX="-100000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D85856-84C8-43C7-A5C3-238115807C36}" type="presOf" srcId="{18EFB482-7199-4F65-9CC9-C9BCCAB510FD}" destId="{EE4DEA22-D25C-4071-BC91-FD511FDE223B}" srcOrd="0" destOrd="0" presId="urn:microsoft.com/office/officeart/2005/8/layout/default#1"/>
    <dgm:cxn modelId="{58646AA6-0619-4565-8839-13E14A530F50}" srcId="{D696A80F-1D28-4518-90F9-C4D30EAB3E53}" destId="{B797BA80-6B09-4784-8C57-BCA419179895}" srcOrd="1" destOrd="0" parTransId="{5C4BAF32-B469-4586-83BF-23FE2D04C2EF}" sibTransId="{5758A983-2C23-41BE-84C9-7C4FD5DEA828}"/>
    <dgm:cxn modelId="{DC2F10F4-5F8B-40BE-B43A-99B06E88BCBC}" type="presOf" srcId="{15EACADA-0DD3-426A-AF4D-4BC0B4115DB6}" destId="{E8F11106-2E89-4F1F-A78B-FC5EEA6F09B5}" srcOrd="0" destOrd="0" presId="urn:microsoft.com/office/officeart/2005/8/layout/default#1"/>
    <dgm:cxn modelId="{6830EB38-33C8-40BE-B134-AD75B9F08CB5}" type="presOf" srcId="{F5A7C959-ACE7-4CF6-8A79-FB90A4780918}" destId="{D31C8855-BFE7-4B93-9003-14F5E6C44709}" srcOrd="0" destOrd="0" presId="urn:microsoft.com/office/officeart/2005/8/layout/default#1"/>
    <dgm:cxn modelId="{1524B2F4-82F9-4F69-A0A1-7A5266777243}" type="presOf" srcId="{B797BA80-6B09-4784-8C57-BCA419179895}" destId="{39CDB605-C903-442C-B6D6-0C0791DF7DF6}" srcOrd="0" destOrd="0" presId="urn:microsoft.com/office/officeart/2005/8/layout/default#1"/>
    <dgm:cxn modelId="{6C979B81-12E4-4218-B625-14B6811C6515}" srcId="{D696A80F-1D28-4518-90F9-C4D30EAB3E53}" destId="{15EACADA-0DD3-426A-AF4D-4BC0B4115DB6}" srcOrd="7" destOrd="0" parTransId="{3EADB4F1-49DD-41EA-A643-A9AA47295793}" sibTransId="{A7276158-D471-47E4-81D8-C4D9D200D275}"/>
    <dgm:cxn modelId="{84A7463E-50C9-4FE4-BFAE-2ED55FB78DF9}" type="presOf" srcId="{22A45959-32C1-4305-AFDC-EE5E6C05785D}" destId="{67B91947-8B65-46CF-AB13-AC374E00958B}" srcOrd="0" destOrd="0" presId="urn:microsoft.com/office/officeart/2005/8/layout/default#1"/>
    <dgm:cxn modelId="{5C9A5066-E978-475D-AC6D-A2AFF6DA09CC}" type="presOf" srcId="{69DEF1E8-101E-4853-BD48-DEED2386A44B}" destId="{21649447-6748-45DA-83CA-A72A1E62CA50}" srcOrd="0" destOrd="0" presId="urn:microsoft.com/office/officeart/2005/8/layout/default#1"/>
    <dgm:cxn modelId="{E0B4C00D-BF2F-4E84-8EB3-A90824B6F9BC}" type="presOf" srcId="{D696A80F-1D28-4518-90F9-C4D30EAB3E53}" destId="{4F857FE0-A490-416A-AB44-AF921ADEFDC2}" srcOrd="0" destOrd="0" presId="urn:microsoft.com/office/officeart/2005/8/layout/default#1"/>
    <dgm:cxn modelId="{9AAE7A38-995C-4867-B3FD-2862EED5B8C2}" type="presOf" srcId="{0A142222-EC75-4FDB-A37A-AD68352D3C09}" destId="{D98DF390-3508-4A19-B6D0-D35F7B87B1AA}" srcOrd="0" destOrd="0" presId="urn:microsoft.com/office/officeart/2005/8/layout/default#1"/>
    <dgm:cxn modelId="{30C9EA92-B715-49EE-85BD-55035735F090}" srcId="{D696A80F-1D28-4518-90F9-C4D30EAB3E53}" destId="{C1B627C8-FEB6-44F7-B0AB-70C16DD53046}" srcOrd="0" destOrd="0" parTransId="{C4BFF824-E2F9-4C69-BC87-493CF8C979E2}" sibTransId="{37EC2265-7E3B-4546-9CB4-9E343EEC84E0}"/>
    <dgm:cxn modelId="{84FDDB46-0782-4EDA-97B9-E98857AC312A}" srcId="{D696A80F-1D28-4518-90F9-C4D30EAB3E53}" destId="{69DEF1E8-101E-4853-BD48-DEED2386A44B}" srcOrd="8" destOrd="0" parTransId="{3F39381E-2EB3-47F4-9280-82C1F78D878E}" sibTransId="{8EC04F26-741B-4A6E-A423-294C3B1419F0}"/>
    <dgm:cxn modelId="{6DA8D541-F27A-4436-81AD-09AB8CAF4FF9}" type="presOf" srcId="{A568777A-3DBF-4325-81FF-13106F66DEC1}" destId="{C5449498-C424-41AB-9CCD-886D9B429D3A}" srcOrd="0" destOrd="0" presId="urn:microsoft.com/office/officeart/2005/8/layout/default#1"/>
    <dgm:cxn modelId="{29CD4032-A0A6-4BF5-A625-5107EC8B0F03}" type="presOf" srcId="{C1B627C8-FEB6-44F7-B0AB-70C16DD53046}" destId="{5B5285CA-22F9-4022-8B79-BBFF9C899ED2}" srcOrd="0" destOrd="0" presId="urn:microsoft.com/office/officeart/2005/8/layout/default#1"/>
    <dgm:cxn modelId="{CD614AAE-E060-4228-9A76-B7E2030FA944}" srcId="{D696A80F-1D28-4518-90F9-C4D30EAB3E53}" destId="{0A142222-EC75-4FDB-A37A-AD68352D3C09}" srcOrd="5" destOrd="0" parTransId="{B93BDE44-3CDB-43D1-BDCD-87899D1BB7C7}" sibTransId="{32E625BF-EF10-4BE4-97A5-A5E7B4CC26EE}"/>
    <dgm:cxn modelId="{41BFA096-9E1D-4297-8FDB-F0FC2581A698}" srcId="{D696A80F-1D28-4518-90F9-C4D30EAB3E53}" destId="{22A45959-32C1-4305-AFDC-EE5E6C05785D}" srcOrd="3" destOrd="0" parTransId="{7E62E91B-08AE-47AD-B89C-5418DE793559}" sibTransId="{17310292-E7A9-490F-A633-AECB067688CC}"/>
    <dgm:cxn modelId="{7817F5D7-08A1-461F-8CD4-F095C5065CC8}" srcId="{D696A80F-1D28-4518-90F9-C4D30EAB3E53}" destId="{A568777A-3DBF-4325-81FF-13106F66DEC1}" srcOrd="2" destOrd="0" parTransId="{89A12FE5-36B8-42CF-88D7-9B36AB43B5C5}" sibTransId="{DA84E366-3B01-4F24-92FE-54F713F88EE4}"/>
    <dgm:cxn modelId="{3A674185-E3D8-4DCF-B9A9-668BCC4695BC}" srcId="{D696A80F-1D28-4518-90F9-C4D30EAB3E53}" destId="{18EFB482-7199-4F65-9CC9-C9BCCAB510FD}" srcOrd="4" destOrd="0" parTransId="{171E745B-C324-403A-A3E5-97150BD98F0D}" sibTransId="{153B1372-1010-496B-B511-00D7DED3F121}"/>
    <dgm:cxn modelId="{185A24B1-199D-4981-936E-4449344BC9E4}" srcId="{D696A80F-1D28-4518-90F9-C4D30EAB3E53}" destId="{F5A7C959-ACE7-4CF6-8A79-FB90A4780918}" srcOrd="6" destOrd="0" parTransId="{BCAB0599-62F7-4130-9553-CF568ADD4B68}" sibTransId="{61AD22E3-BFF4-4AE6-87EC-E1D3B02A24E1}"/>
    <dgm:cxn modelId="{0DEE90F7-9E56-463F-93CA-5BAA713B3BB6}" type="presParOf" srcId="{4F857FE0-A490-416A-AB44-AF921ADEFDC2}" destId="{5B5285CA-22F9-4022-8B79-BBFF9C899ED2}" srcOrd="0" destOrd="0" presId="urn:microsoft.com/office/officeart/2005/8/layout/default#1"/>
    <dgm:cxn modelId="{0F9F8782-997B-4148-91CA-D6A0559C4800}" type="presParOf" srcId="{4F857FE0-A490-416A-AB44-AF921ADEFDC2}" destId="{9CE47D23-49A3-4CCA-A1D0-E321B017E2A2}" srcOrd="1" destOrd="0" presId="urn:microsoft.com/office/officeart/2005/8/layout/default#1"/>
    <dgm:cxn modelId="{29098710-8309-41CE-86F2-62C37E8383D1}" type="presParOf" srcId="{4F857FE0-A490-416A-AB44-AF921ADEFDC2}" destId="{39CDB605-C903-442C-B6D6-0C0791DF7DF6}" srcOrd="2" destOrd="0" presId="urn:microsoft.com/office/officeart/2005/8/layout/default#1"/>
    <dgm:cxn modelId="{71BB79DD-666A-42BD-9B41-8EDEE61FC637}" type="presParOf" srcId="{4F857FE0-A490-416A-AB44-AF921ADEFDC2}" destId="{DC1C86A5-8C74-4034-814E-0BB8DA16ED21}" srcOrd="3" destOrd="0" presId="urn:microsoft.com/office/officeart/2005/8/layout/default#1"/>
    <dgm:cxn modelId="{36E2B644-5AFA-403D-BACE-1153A486E8EA}" type="presParOf" srcId="{4F857FE0-A490-416A-AB44-AF921ADEFDC2}" destId="{C5449498-C424-41AB-9CCD-886D9B429D3A}" srcOrd="4" destOrd="0" presId="urn:microsoft.com/office/officeart/2005/8/layout/default#1"/>
    <dgm:cxn modelId="{AB792246-3443-4606-A5C0-4AAD53ACF74E}" type="presParOf" srcId="{4F857FE0-A490-416A-AB44-AF921ADEFDC2}" destId="{617C9E09-9345-4D04-9F89-0AA0F9E9A02F}" srcOrd="5" destOrd="0" presId="urn:microsoft.com/office/officeart/2005/8/layout/default#1"/>
    <dgm:cxn modelId="{41EED205-1C7F-4351-9675-00F7647D21D2}" type="presParOf" srcId="{4F857FE0-A490-416A-AB44-AF921ADEFDC2}" destId="{67B91947-8B65-46CF-AB13-AC374E00958B}" srcOrd="6" destOrd="0" presId="urn:microsoft.com/office/officeart/2005/8/layout/default#1"/>
    <dgm:cxn modelId="{1C63F81A-00AC-4700-AC41-68278B801550}" type="presParOf" srcId="{4F857FE0-A490-416A-AB44-AF921ADEFDC2}" destId="{7425439C-B28A-4C96-A21E-CCCBD2F31FB9}" srcOrd="7" destOrd="0" presId="urn:microsoft.com/office/officeart/2005/8/layout/default#1"/>
    <dgm:cxn modelId="{ADA22DA2-EE27-4E84-81E9-EC35D91C1FE1}" type="presParOf" srcId="{4F857FE0-A490-416A-AB44-AF921ADEFDC2}" destId="{EE4DEA22-D25C-4071-BC91-FD511FDE223B}" srcOrd="8" destOrd="0" presId="urn:microsoft.com/office/officeart/2005/8/layout/default#1"/>
    <dgm:cxn modelId="{FCDE09A2-0A39-412D-8004-68AC446F1D4C}" type="presParOf" srcId="{4F857FE0-A490-416A-AB44-AF921ADEFDC2}" destId="{EF19B991-FEB5-4120-8FC8-6F160DE6B3CF}" srcOrd="9" destOrd="0" presId="urn:microsoft.com/office/officeart/2005/8/layout/default#1"/>
    <dgm:cxn modelId="{4A918518-6A57-45D5-BCE2-6FDDA999573A}" type="presParOf" srcId="{4F857FE0-A490-416A-AB44-AF921ADEFDC2}" destId="{D98DF390-3508-4A19-B6D0-D35F7B87B1AA}" srcOrd="10" destOrd="0" presId="urn:microsoft.com/office/officeart/2005/8/layout/default#1"/>
    <dgm:cxn modelId="{EF1EF64B-56DE-4265-B8D7-056A462E9752}" type="presParOf" srcId="{4F857FE0-A490-416A-AB44-AF921ADEFDC2}" destId="{29B830E9-441D-42F0-B56F-2AD6FD732554}" srcOrd="11" destOrd="0" presId="urn:microsoft.com/office/officeart/2005/8/layout/default#1"/>
    <dgm:cxn modelId="{B35FD1A6-F4F3-4A7B-B696-1E8E6128AAE0}" type="presParOf" srcId="{4F857FE0-A490-416A-AB44-AF921ADEFDC2}" destId="{D31C8855-BFE7-4B93-9003-14F5E6C44709}" srcOrd="12" destOrd="0" presId="urn:microsoft.com/office/officeart/2005/8/layout/default#1"/>
    <dgm:cxn modelId="{41127F93-0514-4DBE-8C5B-52C22F9574ED}" type="presParOf" srcId="{4F857FE0-A490-416A-AB44-AF921ADEFDC2}" destId="{1660E5E3-356A-49DD-9700-708E2926140A}" srcOrd="13" destOrd="0" presId="urn:microsoft.com/office/officeart/2005/8/layout/default#1"/>
    <dgm:cxn modelId="{9395DE6D-0501-47E9-90AC-545F48DA20BE}" type="presParOf" srcId="{4F857FE0-A490-416A-AB44-AF921ADEFDC2}" destId="{E8F11106-2E89-4F1F-A78B-FC5EEA6F09B5}" srcOrd="14" destOrd="0" presId="urn:microsoft.com/office/officeart/2005/8/layout/default#1"/>
    <dgm:cxn modelId="{762FD187-8A37-437C-B4A9-34FEA4AA5195}" type="presParOf" srcId="{4F857FE0-A490-416A-AB44-AF921ADEFDC2}" destId="{3671CD63-A847-446E-B60F-299393DE7A4A}" srcOrd="15" destOrd="0" presId="urn:microsoft.com/office/officeart/2005/8/layout/default#1"/>
    <dgm:cxn modelId="{974B4C28-C314-4F32-A145-291F54046D0E}" type="presParOf" srcId="{4F857FE0-A490-416A-AB44-AF921ADEFDC2}" destId="{21649447-6748-45DA-83CA-A72A1E62CA50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96A80F-1D28-4518-90F9-C4D30EAB3E53}" type="doc">
      <dgm:prSet loTypeId="urn:microsoft.com/office/officeart/2005/8/layout/default#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68777A-3DBF-4325-81FF-13106F66DEC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dirty="0" smtClean="0"/>
            <a:t>Национальная безопасность и правоохранительная деятельность – 1 702,2 или 1,0 %</a:t>
          </a:r>
          <a:endParaRPr lang="ru-RU" sz="1400" dirty="0"/>
        </a:p>
      </dgm:t>
    </dgm:pt>
    <dgm:pt modelId="{89A12FE5-36B8-42CF-88D7-9B36AB43B5C5}" type="parTrans" cxnId="{7817F5D7-08A1-461F-8CD4-F095C5065CC8}">
      <dgm:prSet/>
      <dgm:spPr/>
      <dgm:t>
        <a:bodyPr/>
        <a:lstStyle/>
        <a:p>
          <a:endParaRPr lang="ru-RU"/>
        </a:p>
      </dgm:t>
    </dgm:pt>
    <dgm:pt modelId="{DA84E366-3B01-4F24-92FE-54F713F88EE4}" type="sibTrans" cxnId="{7817F5D7-08A1-461F-8CD4-F095C5065CC8}">
      <dgm:prSet/>
      <dgm:spPr/>
      <dgm:t>
        <a:bodyPr/>
        <a:lstStyle/>
        <a:p>
          <a:endParaRPr lang="ru-RU"/>
        </a:p>
      </dgm:t>
    </dgm:pt>
    <dgm:pt modelId="{22A45959-32C1-4305-AFDC-EE5E6C05785D}">
      <dgm:prSet phldrT="[Текст]" custT="1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  <a:tileRect/>
        </a:gradFill>
      </dgm:spPr>
      <dgm:t>
        <a:bodyPr/>
        <a:lstStyle/>
        <a:p>
          <a:r>
            <a:rPr lang="ru-RU" sz="1600" dirty="0" smtClean="0"/>
            <a:t>Жилищно-коммунальное хозяйство – 31 841,2 или 19,4%</a:t>
          </a:r>
          <a:endParaRPr lang="ru-RU" sz="1600" dirty="0"/>
        </a:p>
      </dgm:t>
    </dgm:pt>
    <dgm:pt modelId="{7E62E91B-08AE-47AD-B89C-5418DE793559}" type="parTrans" cxnId="{41BFA096-9E1D-4297-8FDB-F0FC2581A698}">
      <dgm:prSet/>
      <dgm:spPr/>
      <dgm:t>
        <a:bodyPr/>
        <a:lstStyle/>
        <a:p>
          <a:endParaRPr lang="ru-RU"/>
        </a:p>
      </dgm:t>
    </dgm:pt>
    <dgm:pt modelId="{17310292-E7A9-490F-A633-AECB067688CC}" type="sibTrans" cxnId="{41BFA096-9E1D-4297-8FDB-F0FC2581A698}">
      <dgm:prSet/>
      <dgm:spPr/>
      <dgm:t>
        <a:bodyPr/>
        <a:lstStyle/>
        <a:p>
          <a:endParaRPr lang="ru-RU"/>
        </a:p>
      </dgm:t>
    </dgm:pt>
    <dgm:pt modelId="{69DEF1E8-101E-4853-BD48-DEED2386A44B}">
      <dgm:prSet custT="1"/>
      <dgm:spPr>
        <a:solidFill>
          <a:srgbClr val="00B0F0"/>
        </a:solidFill>
      </dgm:spPr>
      <dgm:t>
        <a:bodyPr/>
        <a:lstStyle/>
        <a:p>
          <a:r>
            <a:rPr lang="ru-RU" sz="1600" dirty="0" smtClean="0"/>
            <a:t>Культура, кинематография – 16814,6 или 10,3%</a:t>
          </a:r>
          <a:endParaRPr lang="ru-RU" sz="1600" dirty="0"/>
        </a:p>
      </dgm:t>
    </dgm:pt>
    <dgm:pt modelId="{3F39381E-2EB3-47F4-9280-82C1F78D878E}" type="parTrans" cxnId="{84FDDB46-0782-4EDA-97B9-E98857AC312A}">
      <dgm:prSet/>
      <dgm:spPr/>
      <dgm:t>
        <a:bodyPr/>
        <a:lstStyle/>
        <a:p>
          <a:endParaRPr lang="ru-RU"/>
        </a:p>
      </dgm:t>
    </dgm:pt>
    <dgm:pt modelId="{8EC04F26-741B-4A6E-A423-294C3B1419F0}" type="sibTrans" cxnId="{84FDDB46-0782-4EDA-97B9-E98857AC312A}">
      <dgm:prSet/>
      <dgm:spPr/>
      <dgm:t>
        <a:bodyPr/>
        <a:lstStyle/>
        <a:p>
          <a:endParaRPr lang="ru-RU"/>
        </a:p>
      </dgm:t>
    </dgm:pt>
    <dgm:pt modelId="{0C907944-E7D5-4926-8150-EF1C2B7E60B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 smtClean="0"/>
            <a:t>Национальная экономика – 96 739,8 или 59,0 %</a:t>
          </a:r>
          <a:endParaRPr lang="ru-RU" sz="1600" dirty="0"/>
        </a:p>
      </dgm:t>
    </dgm:pt>
    <dgm:pt modelId="{15F87578-AD8B-416F-83A7-4D4FE7F5D351}" type="parTrans" cxnId="{493613DF-31F0-4E32-9196-E8A4B312C824}">
      <dgm:prSet/>
      <dgm:spPr/>
      <dgm:t>
        <a:bodyPr/>
        <a:lstStyle/>
        <a:p>
          <a:endParaRPr lang="ru-RU"/>
        </a:p>
      </dgm:t>
    </dgm:pt>
    <dgm:pt modelId="{9D3D219B-2054-45A7-809F-AE36218A66E1}" type="sibTrans" cxnId="{493613DF-31F0-4E32-9196-E8A4B312C824}">
      <dgm:prSet/>
      <dgm:spPr/>
      <dgm:t>
        <a:bodyPr/>
        <a:lstStyle/>
        <a:p>
          <a:endParaRPr lang="ru-RU"/>
        </a:p>
      </dgm:t>
    </dgm:pt>
    <dgm:pt modelId="{4AA42789-1D0A-4289-9FBC-EE3E98BBC730}">
      <dgm:prSet custT="1"/>
      <dgm:spPr>
        <a:solidFill>
          <a:schemeClr val="accent2"/>
        </a:solidFill>
      </dgm:spPr>
      <dgm:t>
        <a:bodyPr/>
        <a:lstStyle/>
        <a:p>
          <a:r>
            <a:rPr lang="ru-RU" sz="1600" dirty="0" smtClean="0"/>
            <a:t>Общегосударственные вопросы – 16 325,2 или 9,9 %</a:t>
          </a:r>
          <a:endParaRPr lang="ru-RU" sz="1600" dirty="0"/>
        </a:p>
      </dgm:t>
    </dgm:pt>
    <dgm:pt modelId="{1FFE2CF8-D049-44B3-811C-71D9B25006E0}" type="parTrans" cxnId="{F77BC879-33C2-452E-BF70-9CC0221D1C22}">
      <dgm:prSet/>
      <dgm:spPr/>
      <dgm:t>
        <a:bodyPr/>
        <a:lstStyle/>
        <a:p>
          <a:endParaRPr lang="ru-RU"/>
        </a:p>
      </dgm:t>
    </dgm:pt>
    <dgm:pt modelId="{475CA460-C523-4B92-A014-2959092EF456}" type="sibTrans" cxnId="{F77BC879-33C2-452E-BF70-9CC0221D1C22}">
      <dgm:prSet/>
      <dgm:spPr/>
      <dgm:t>
        <a:bodyPr/>
        <a:lstStyle/>
        <a:p>
          <a:endParaRPr lang="ru-RU"/>
        </a:p>
      </dgm:t>
    </dgm:pt>
    <dgm:pt modelId="{00C42B5E-40A4-4507-9A48-38A6EAF80403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/>
            <a:t>Физическая культура и спорт  - 382,1 или 0,2 %</a:t>
          </a:r>
          <a:endParaRPr lang="ru-RU" sz="1600" dirty="0"/>
        </a:p>
      </dgm:t>
    </dgm:pt>
    <dgm:pt modelId="{642724A1-C93A-440D-8FEE-D06412218F56}" type="parTrans" cxnId="{3A36B2F6-B583-48EB-B4D6-ED2B891BDFB4}">
      <dgm:prSet/>
      <dgm:spPr/>
      <dgm:t>
        <a:bodyPr/>
        <a:lstStyle/>
        <a:p>
          <a:endParaRPr lang="ru-RU"/>
        </a:p>
      </dgm:t>
    </dgm:pt>
    <dgm:pt modelId="{4F26F8C9-2ECF-4015-8834-B9941BAE9A5A}" type="sibTrans" cxnId="{3A36B2F6-B583-48EB-B4D6-ED2B891BDFB4}">
      <dgm:prSet/>
      <dgm:spPr/>
      <dgm:t>
        <a:bodyPr/>
        <a:lstStyle/>
        <a:p>
          <a:endParaRPr lang="ru-RU"/>
        </a:p>
      </dgm:t>
    </dgm:pt>
    <dgm:pt modelId="{918152A5-39FA-4A23-9021-75D0C85596D7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 smtClean="0"/>
            <a:t>Социальная политика – 68,3 или 0,04%</a:t>
          </a:r>
          <a:endParaRPr lang="ru-RU" sz="1600" dirty="0"/>
        </a:p>
      </dgm:t>
    </dgm:pt>
    <dgm:pt modelId="{8DFF6C42-55DC-4CBA-8A99-63C376723AEF}" type="parTrans" cxnId="{42113F13-C96E-42C5-ACF8-7C0AFF628A4E}">
      <dgm:prSet/>
      <dgm:spPr/>
      <dgm:t>
        <a:bodyPr/>
        <a:lstStyle/>
        <a:p>
          <a:endParaRPr lang="ru-RU"/>
        </a:p>
      </dgm:t>
    </dgm:pt>
    <dgm:pt modelId="{581BC886-5C2E-4459-9680-B5A59B9E1711}" type="sibTrans" cxnId="{42113F13-C96E-42C5-ACF8-7C0AFF628A4E}">
      <dgm:prSet/>
      <dgm:spPr/>
      <dgm:t>
        <a:bodyPr/>
        <a:lstStyle/>
        <a:p>
          <a:endParaRPr lang="ru-RU"/>
        </a:p>
      </dgm:t>
    </dgm:pt>
    <dgm:pt modelId="{7D5A62DE-DBDC-4121-94B5-D8596157722D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600" dirty="0" smtClean="0"/>
            <a:t>Образование – 117,8 или 0,07 %</a:t>
          </a:r>
          <a:endParaRPr lang="ru-RU" sz="1600" dirty="0"/>
        </a:p>
      </dgm:t>
    </dgm:pt>
    <dgm:pt modelId="{06CA982B-33BB-4C9B-8FAC-6ED453CCB5C7}" type="parTrans" cxnId="{86EF9049-7F36-4FF6-8250-A8D4835ED97B}">
      <dgm:prSet/>
      <dgm:spPr/>
      <dgm:t>
        <a:bodyPr/>
        <a:lstStyle/>
        <a:p>
          <a:endParaRPr lang="ru-RU"/>
        </a:p>
      </dgm:t>
    </dgm:pt>
    <dgm:pt modelId="{2229CBE8-2D37-445E-B205-0BA8779B78B5}" type="sibTrans" cxnId="{86EF9049-7F36-4FF6-8250-A8D4835ED97B}">
      <dgm:prSet/>
      <dgm:spPr/>
      <dgm:t>
        <a:bodyPr/>
        <a:lstStyle/>
        <a:p>
          <a:endParaRPr lang="ru-RU"/>
        </a:p>
      </dgm:t>
    </dgm:pt>
    <dgm:pt modelId="{8AA0D91F-793A-4F2A-8FCD-99D1FE0086A6}" type="pres">
      <dgm:prSet presAssocID="{D696A80F-1D28-4518-90F9-C4D30EAB3E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85AD4F-E5DC-45A4-B0FB-DEEFC1F3D74C}" type="pres">
      <dgm:prSet presAssocID="{A568777A-3DBF-4325-81FF-13106F66DEC1}" presName="node" presStyleLbl="node1" presStyleIdx="0" presStyleCnt="8" custLinFactX="12256" custLinFactNeighborX="100000" custLinFactNeighborY="7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4EB18-FCD7-4952-BCB3-C341AF2CE86D}" type="pres">
      <dgm:prSet presAssocID="{DA84E366-3B01-4F24-92FE-54F713F88EE4}" presName="sibTrans" presStyleCnt="0"/>
      <dgm:spPr/>
    </dgm:pt>
    <dgm:pt modelId="{EF7CB9CB-D392-4EF0-B486-FCA82C3E8A01}" type="pres">
      <dgm:prSet presAssocID="{22A45959-32C1-4305-AFDC-EE5E6C05785D}" presName="node" presStyleLbl="node1" presStyleIdx="1" presStyleCnt="8" custLinFactX="-12328" custLinFactNeighborX="-100000" custLinFactNeighborY="7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024B0-499F-4A02-8E4D-224FB6F3EB61}" type="pres">
      <dgm:prSet presAssocID="{17310292-E7A9-490F-A633-AECB067688CC}" presName="sibTrans" presStyleCnt="0"/>
      <dgm:spPr/>
    </dgm:pt>
    <dgm:pt modelId="{E46E722E-FD56-45CB-9CE3-2FBCFB80C6C6}" type="pres">
      <dgm:prSet presAssocID="{69DEF1E8-101E-4853-BD48-DEED2386A44B}" presName="node" presStyleLbl="node1" presStyleIdx="2" presStyleCnt="8" custLinFactY="18766" custLinFactNeighborX="365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4CBAC-4CD6-4625-BAC1-B91C629CB122}" type="pres">
      <dgm:prSet presAssocID="{8EC04F26-741B-4A6E-A423-294C3B1419F0}" presName="sibTrans" presStyleCnt="0"/>
      <dgm:spPr/>
    </dgm:pt>
    <dgm:pt modelId="{8EBDBDCD-CBA1-4DEB-9F2A-81A5DD04FC7D}" type="pres">
      <dgm:prSet presAssocID="{918152A5-39FA-4A23-9021-75D0C85596D7}" presName="node" presStyleLbl="node1" presStyleIdx="3" presStyleCnt="8" custLinFactY="13501" custLinFactNeighborX="5178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639C1-A5B5-420A-844B-1B4B5B403C1B}" type="pres">
      <dgm:prSet presAssocID="{581BC886-5C2E-4459-9680-B5A59B9E1711}" presName="sibTrans" presStyleCnt="0"/>
      <dgm:spPr/>
    </dgm:pt>
    <dgm:pt modelId="{CC76084F-01E4-4FC6-AA68-10F43226975A}" type="pres">
      <dgm:prSet presAssocID="{7D5A62DE-DBDC-4121-94B5-D8596157722D}" presName="node" presStyleLbl="node1" presStyleIdx="4" presStyleCnt="8" custLinFactY="13501" custLinFactNeighborX="5636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7360F-9603-4C82-9C0C-C21F340A16D4}" type="pres">
      <dgm:prSet presAssocID="{2229CBE8-2D37-445E-B205-0BA8779B78B5}" presName="sibTrans" presStyleCnt="0"/>
      <dgm:spPr/>
    </dgm:pt>
    <dgm:pt modelId="{F73E5F30-BFC0-424D-B049-89D01087DE54}" type="pres">
      <dgm:prSet presAssocID="{0C907944-E7D5-4926-8150-EF1C2B7E60B9}" presName="node" presStyleLbl="node1" presStyleIdx="5" presStyleCnt="8" custLinFactY="-9302" custLinFactNeighborX="365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99375-708C-4899-8E82-4853E294498E}" type="pres">
      <dgm:prSet presAssocID="{9D3D219B-2054-45A7-809F-AE36218A66E1}" presName="sibTrans" presStyleCnt="0"/>
      <dgm:spPr/>
    </dgm:pt>
    <dgm:pt modelId="{E8C71706-64C3-479E-956A-376A288D34E3}" type="pres">
      <dgm:prSet presAssocID="{4AA42789-1D0A-4289-9FBC-EE3E98BBC730}" presName="node" presStyleLbl="node1" presStyleIdx="6" presStyleCnt="8" custLinFactY="-14567" custLinFactNeighborX="-5732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1A6C7-6B21-4EE4-A249-556D8D3B6DDD}" type="pres">
      <dgm:prSet presAssocID="{475CA460-C523-4B92-A014-2959092EF456}" presName="sibTrans" presStyleCnt="0"/>
      <dgm:spPr/>
    </dgm:pt>
    <dgm:pt modelId="{9112C213-71D9-4EB4-B0D4-F998BFDC2BA7}" type="pres">
      <dgm:prSet presAssocID="{00C42B5E-40A4-4507-9A48-38A6EAF80403}" presName="node" presStyleLbl="node1" presStyleIdx="7" presStyleCnt="8" custLinFactY="-14567" custLinFactNeighborX="-527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113F13-C96E-42C5-ACF8-7C0AFF628A4E}" srcId="{D696A80F-1D28-4518-90F9-C4D30EAB3E53}" destId="{918152A5-39FA-4A23-9021-75D0C85596D7}" srcOrd="3" destOrd="0" parTransId="{8DFF6C42-55DC-4CBA-8A99-63C376723AEF}" sibTransId="{581BC886-5C2E-4459-9680-B5A59B9E1711}"/>
    <dgm:cxn modelId="{E3A30CCC-565D-4558-84FF-1D3404795596}" type="presOf" srcId="{00C42B5E-40A4-4507-9A48-38A6EAF80403}" destId="{9112C213-71D9-4EB4-B0D4-F998BFDC2BA7}" srcOrd="0" destOrd="0" presId="urn:microsoft.com/office/officeart/2005/8/layout/default#2"/>
    <dgm:cxn modelId="{F77BC879-33C2-452E-BF70-9CC0221D1C22}" srcId="{D696A80F-1D28-4518-90F9-C4D30EAB3E53}" destId="{4AA42789-1D0A-4289-9FBC-EE3E98BBC730}" srcOrd="6" destOrd="0" parTransId="{1FFE2CF8-D049-44B3-811C-71D9B25006E0}" sibTransId="{475CA460-C523-4B92-A014-2959092EF456}"/>
    <dgm:cxn modelId="{86EF9049-7F36-4FF6-8250-A8D4835ED97B}" srcId="{D696A80F-1D28-4518-90F9-C4D30EAB3E53}" destId="{7D5A62DE-DBDC-4121-94B5-D8596157722D}" srcOrd="4" destOrd="0" parTransId="{06CA982B-33BB-4C9B-8FAC-6ED453CCB5C7}" sibTransId="{2229CBE8-2D37-445E-B205-0BA8779B78B5}"/>
    <dgm:cxn modelId="{02CAB7D3-8C2D-4D2D-A235-26246EA0574E}" type="presOf" srcId="{D696A80F-1D28-4518-90F9-C4D30EAB3E53}" destId="{8AA0D91F-793A-4F2A-8FCD-99D1FE0086A6}" srcOrd="0" destOrd="0" presId="urn:microsoft.com/office/officeart/2005/8/layout/default#2"/>
    <dgm:cxn modelId="{493613DF-31F0-4E32-9196-E8A4B312C824}" srcId="{D696A80F-1D28-4518-90F9-C4D30EAB3E53}" destId="{0C907944-E7D5-4926-8150-EF1C2B7E60B9}" srcOrd="5" destOrd="0" parTransId="{15F87578-AD8B-416F-83A7-4D4FE7F5D351}" sibTransId="{9D3D219B-2054-45A7-809F-AE36218A66E1}"/>
    <dgm:cxn modelId="{12CF74D4-9EE0-47DE-86D8-956FD9F4DE39}" type="presOf" srcId="{A568777A-3DBF-4325-81FF-13106F66DEC1}" destId="{DE85AD4F-E5DC-45A4-B0FB-DEEFC1F3D74C}" srcOrd="0" destOrd="0" presId="urn:microsoft.com/office/officeart/2005/8/layout/default#2"/>
    <dgm:cxn modelId="{EA0F8272-DEDD-4981-A624-DCB3889FC115}" type="presOf" srcId="{69DEF1E8-101E-4853-BD48-DEED2386A44B}" destId="{E46E722E-FD56-45CB-9CE3-2FBCFB80C6C6}" srcOrd="0" destOrd="0" presId="urn:microsoft.com/office/officeart/2005/8/layout/default#2"/>
    <dgm:cxn modelId="{C9000BB0-2B4F-4197-B54F-7F0D1EDA3E2E}" type="presOf" srcId="{918152A5-39FA-4A23-9021-75D0C85596D7}" destId="{8EBDBDCD-CBA1-4DEB-9F2A-81A5DD04FC7D}" srcOrd="0" destOrd="0" presId="urn:microsoft.com/office/officeart/2005/8/layout/default#2"/>
    <dgm:cxn modelId="{7CDAB74F-EC80-43CB-8F4D-1543F68AE4FF}" type="presOf" srcId="{0C907944-E7D5-4926-8150-EF1C2B7E60B9}" destId="{F73E5F30-BFC0-424D-B049-89D01087DE54}" srcOrd="0" destOrd="0" presId="urn:microsoft.com/office/officeart/2005/8/layout/default#2"/>
    <dgm:cxn modelId="{84FDDB46-0782-4EDA-97B9-E98857AC312A}" srcId="{D696A80F-1D28-4518-90F9-C4D30EAB3E53}" destId="{69DEF1E8-101E-4853-BD48-DEED2386A44B}" srcOrd="2" destOrd="0" parTransId="{3F39381E-2EB3-47F4-9280-82C1F78D878E}" sibTransId="{8EC04F26-741B-4A6E-A423-294C3B1419F0}"/>
    <dgm:cxn modelId="{52C3E2A3-86DB-49DC-9B90-89CE474E35EC}" type="presOf" srcId="{22A45959-32C1-4305-AFDC-EE5E6C05785D}" destId="{EF7CB9CB-D392-4EF0-B486-FCA82C3E8A01}" srcOrd="0" destOrd="0" presId="urn:microsoft.com/office/officeart/2005/8/layout/default#2"/>
    <dgm:cxn modelId="{3A36B2F6-B583-48EB-B4D6-ED2B891BDFB4}" srcId="{D696A80F-1D28-4518-90F9-C4D30EAB3E53}" destId="{00C42B5E-40A4-4507-9A48-38A6EAF80403}" srcOrd="7" destOrd="0" parTransId="{642724A1-C93A-440D-8FEE-D06412218F56}" sibTransId="{4F26F8C9-2ECF-4015-8834-B9941BAE9A5A}"/>
    <dgm:cxn modelId="{02DFC391-33E3-4FED-8F3E-C2113210ACB2}" type="presOf" srcId="{4AA42789-1D0A-4289-9FBC-EE3E98BBC730}" destId="{E8C71706-64C3-479E-956A-376A288D34E3}" srcOrd="0" destOrd="0" presId="urn:microsoft.com/office/officeart/2005/8/layout/default#2"/>
    <dgm:cxn modelId="{41BFA096-9E1D-4297-8FDB-F0FC2581A698}" srcId="{D696A80F-1D28-4518-90F9-C4D30EAB3E53}" destId="{22A45959-32C1-4305-AFDC-EE5E6C05785D}" srcOrd="1" destOrd="0" parTransId="{7E62E91B-08AE-47AD-B89C-5418DE793559}" sibTransId="{17310292-E7A9-490F-A633-AECB067688CC}"/>
    <dgm:cxn modelId="{7817F5D7-08A1-461F-8CD4-F095C5065CC8}" srcId="{D696A80F-1D28-4518-90F9-C4D30EAB3E53}" destId="{A568777A-3DBF-4325-81FF-13106F66DEC1}" srcOrd="0" destOrd="0" parTransId="{89A12FE5-36B8-42CF-88D7-9B36AB43B5C5}" sibTransId="{DA84E366-3B01-4F24-92FE-54F713F88EE4}"/>
    <dgm:cxn modelId="{7FBF253F-376B-4A21-AA07-31C3888DF146}" type="presOf" srcId="{7D5A62DE-DBDC-4121-94B5-D8596157722D}" destId="{CC76084F-01E4-4FC6-AA68-10F43226975A}" srcOrd="0" destOrd="0" presId="urn:microsoft.com/office/officeart/2005/8/layout/default#2"/>
    <dgm:cxn modelId="{5AD0CD64-20E6-45AE-9DFE-B2765DAF4A5C}" type="presParOf" srcId="{8AA0D91F-793A-4F2A-8FCD-99D1FE0086A6}" destId="{DE85AD4F-E5DC-45A4-B0FB-DEEFC1F3D74C}" srcOrd="0" destOrd="0" presId="urn:microsoft.com/office/officeart/2005/8/layout/default#2"/>
    <dgm:cxn modelId="{32A16737-42C8-4182-B280-6FF1DFE2BF69}" type="presParOf" srcId="{8AA0D91F-793A-4F2A-8FCD-99D1FE0086A6}" destId="{65C4EB18-FCD7-4952-BCB3-C341AF2CE86D}" srcOrd="1" destOrd="0" presId="urn:microsoft.com/office/officeart/2005/8/layout/default#2"/>
    <dgm:cxn modelId="{BDE0586D-16A2-404F-86B1-E2C707A290EC}" type="presParOf" srcId="{8AA0D91F-793A-4F2A-8FCD-99D1FE0086A6}" destId="{EF7CB9CB-D392-4EF0-B486-FCA82C3E8A01}" srcOrd="2" destOrd="0" presId="urn:microsoft.com/office/officeart/2005/8/layout/default#2"/>
    <dgm:cxn modelId="{02530799-6005-4A55-8F08-C3B6648EB8E4}" type="presParOf" srcId="{8AA0D91F-793A-4F2A-8FCD-99D1FE0086A6}" destId="{B92024B0-499F-4A02-8E4D-224FB6F3EB61}" srcOrd="3" destOrd="0" presId="urn:microsoft.com/office/officeart/2005/8/layout/default#2"/>
    <dgm:cxn modelId="{14A84B75-D9C3-40DB-8492-341A26C1B7A9}" type="presParOf" srcId="{8AA0D91F-793A-4F2A-8FCD-99D1FE0086A6}" destId="{E46E722E-FD56-45CB-9CE3-2FBCFB80C6C6}" srcOrd="4" destOrd="0" presId="urn:microsoft.com/office/officeart/2005/8/layout/default#2"/>
    <dgm:cxn modelId="{3440B9D2-A702-4FD4-B8AE-CA495CC02D3D}" type="presParOf" srcId="{8AA0D91F-793A-4F2A-8FCD-99D1FE0086A6}" destId="{9614CBAC-4CD6-4625-BAC1-B91C629CB122}" srcOrd="5" destOrd="0" presId="urn:microsoft.com/office/officeart/2005/8/layout/default#2"/>
    <dgm:cxn modelId="{517FA6C2-DC64-4EFE-B596-AF1BF396C4DF}" type="presParOf" srcId="{8AA0D91F-793A-4F2A-8FCD-99D1FE0086A6}" destId="{8EBDBDCD-CBA1-4DEB-9F2A-81A5DD04FC7D}" srcOrd="6" destOrd="0" presId="urn:microsoft.com/office/officeart/2005/8/layout/default#2"/>
    <dgm:cxn modelId="{CA42924B-09A4-43C9-B937-8BAA7462E95D}" type="presParOf" srcId="{8AA0D91F-793A-4F2A-8FCD-99D1FE0086A6}" destId="{7EC639C1-A5B5-420A-844B-1B4B5B403C1B}" srcOrd="7" destOrd="0" presId="urn:microsoft.com/office/officeart/2005/8/layout/default#2"/>
    <dgm:cxn modelId="{F7605136-2D87-48FF-8FD8-2B08D626DF80}" type="presParOf" srcId="{8AA0D91F-793A-4F2A-8FCD-99D1FE0086A6}" destId="{CC76084F-01E4-4FC6-AA68-10F43226975A}" srcOrd="8" destOrd="0" presId="urn:microsoft.com/office/officeart/2005/8/layout/default#2"/>
    <dgm:cxn modelId="{76745DAD-1A28-4E11-B57D-A5C3F146AED6}" type="presParOf" srcId="{8AA0D91F-793A-4F2A-8FCD-99D1FE0086A6}" destId="{16B7360F-9603-4C82-9C0C-C21F340A16D4}" srcOrd="9" destOrd="0" presId="urn:microsoft.com/office/officeart/2005/8/layout/default#2"/>
    <dgm:cxn modelId="{CEF53DD7-49E9-4640-BD2A-0F0A97BB8F79}" type="presParOf" srcId="{8AA0D91F-793A-4F2A-8FCD-99D1FE0086A6}" destId="{F73E5F30-BFC0-424D-B049-89D01087DE54}" srcOrd="10" destOrd="0" presId="urn:microsoft.com/office/officeart/2005/8/layout/default#2"/>
    <dgm:cxn modelId="{F38D90CE-C796-493B-8158-56DC95A5CF36}" type="presParOf" srcId="{8AA0D91F-793A-4F2A-8FCD-99D1FE0086A6}" destId="{EFF99375-708C-4899-8E82-4853E294498E}" srcOrd="11" destOrd="0" presId="urn:microsoft.com/office/officeart/2005/8/layout/default#2"/>
    <dgm:cxn modelId="{EEFE0C14-D7BB-49DF-BABA-5130992790F3}" type="presParOf" srcId="{8AA0D91F-793A-4F2A-8FCD-99D1FE0086A6}" destId="{E8C71706-64C3-479E-956A-376A288D34E3}" srcOrd="12" destOrd="0" presId="urn:microsoft.com/office/officeart/2005/8/layout/default#2"/>
    <dgm:cxn modelId="{728E8650-E1C4-41A2-BD65-B0AC2919F783}" type="presParOf" srcId="{8AA0D91F-793A-4F2A-8FCD-99D1FE0086A6}" destId="{7441A6C7-6B21-4EE4-A249-556D8D3B6DDD}" srcOrd="13" destOrd="0" presId="urn:microsoft.com/office/officeart/2005/8/layout/default#2"/>
    <dgm:cxn modelId="{B8CF6213-E2C6-4F02-9C65-08249C6F14A2}" type="presParOf" srcId="{8AA0D91F-793A-4F2A-8FCD-99D1FE0086A6}" destId="{9112C213-71D9-4EB4-B0D4-F998BFDC2BA7}" srcOrd="1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5285CA-22F9-4022-8B79-BBFF9C899ED2}">
      <dsp:nvSpPr>
        <dsp:cNvPr id="0" name=""/>
        <dsp:cNvSpPr/>
      </dsp:nvSpPr>
      <dsp:spPr>
        <a:xfrm>
          <a:off x="0" y="732561"/>
          <a:ext cx="2054431" cy="151748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rgbClr val="0070C0"/>
              </a:solidFill>
            </a:rPr>
            <a:t>Обеспечение  качественными жилищно-коммунальными услугами населения Константиновского городского поселения – 5413,3 тыс. руб. или  3,3 % от всех расходов бюджета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endParaRPr lang="ru-RU" sz="12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732561"/>
        <a:ext cx="2054431" cy="1517484"/>
      </dsp:txXfrm>
    </dsp:sp>
    <dsp:sp modelId="{39CDB605-C903-442C-B6D6-0C0791DF7DF6}">
      <dsp:nvSpPr>
        <dsp:cNvPr id="0" name=""/>
        <dsp:cNvSpPr/>
      </dsp:nvSpPr>
      <dsp:spPr>
        <a:xfrm>
          <a:off x="2088035" y="463234"/>
          <a:ext cx="1859180" cy="181753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«Защита населения и территории от чрезвычайных ситуаций, обеспечение пожарной безопасности и безопасности людей на водных объектах» -  1 745,0 тыс. руб.- 1,1 % от всех расходов бюджета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2088035" y="463234"/>
        <a:ext cx="1859180" cy="1817534"/>
      </dsp:txXfrm>
    </dsp:sp>
    <dsp:sp modelId="{C5449498-C424-41AB-9CCD-886D9B429D3A}">
      <dsp:nvSpPr>
        <dsp:cNvPr id="0" name=""/>
        <dsp:cNvSpPr/>
      </dsp:nvSpPr>
      <dsp:spPr>
        <a:xfrm>
          <a:off x="7423172" y="2607054"/>
          <a:ext cx="1292868" cy="133131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«Развитие транспортной системы» -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96 102,1 тыс. руб. или  58,6 % от всех расходов бюджета 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7423172" y="2607054"/>
        <a:ext cx="1292868" cy="1331315"/>
      </dsp:txXfrm>
    </dsp:sp>
    <dsp:sp modelId="{67B91947-8B65-46CF-AB13-AC374E00958B}">
      <dsp:nvSpPr>
        <dsp:cNvPr id="0" name=""/>
        <dsp:cNvSpPr/>
      </dsp:nvSpPr>
      <dsp:spPr>
        <a:xfrm>
          <a:off x="0" y="2681873"/>
          <a:ext cx="1525058" cy="93288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«Развитие культуры в КГП»  - 16 624,6 тыс. руб. или 10,1 % от всех расходов бюджета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0" y="2681873"/>
        <a:ext cx="1525058" cy="932882"/>
      </dsp:txXfrm>
    </dsp:sp>
    <dsp:sp modelId="{EE4DEA22-D25C-4071-BC91-FD511FDE223B}">
      <dsp:nvSpPr>
        <dsp:cNvPr id="0" name=""/>
        <dsp:cNvSpPr/>
      </dsp:nvSpPr>
      <dsp:spPr>
        <a:xfrm>
          <a:off x="4056330" y="736586"/>
          <a:ext cx="1811067" cy="1134873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«Развитие физической культуры и спорта» -  382,1 тыс. руб. или  0,2 % от всех расходов бюджета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4056330" y="736586"/>
        <a:ext cx="1811067" cy="1134873"/>
      </dsp:txXfrm>
    </dsp:sp>
    <dsp:sp modelId="{D98DF390-3508-4A19-B6D0-D35F7B87B1AA}">
      <dsp:nvSpPr>
        <dsp:cNvPr id="0" name=""/>
        <dsp:cNvSpPr/>
      </dsp:nvSpPr>
      <dsp:spPr>
        <a:xfrm>
          <a:off x="6151258" y="886223"/>
          <a:ext cx="1649386" cy="136644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Обеспечение общественного порядка и противодействие преступности» -1210,0 тыс.руб. или 0,7% от всех расходов бюджета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6151258" y="886223"/>
        <a:ext cx="1649386" cy="1366444"/>
      </dsp:txXfrm>
    </dsp:sp>
    <dsp:sp modelId="{D31C8855-BFE7-4B93-9003-14F5E6C44709}">
      <dsp:nvSpPr>
        <dsp:cNvPr id="0" name=""/>
        <dsp:cNvSpPr/>
      </dsp:nvSpPr>
      <dsp:spPr>
        <a:xfrm>
          <a:off x="1620690" y="2304255"/>
          <a:ext cx="1788845" cy="190884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"Управление и распоряжение муниципальным имуществом в муниципальном образовании «КГП« – 2 2542,1 тыс.руб. или   1,6 % от всех расходов бюджета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1620690" y="2304255"/>
        <a:ext cx="1788845" cy="1908849"/>
      </dsp:txXfrm>
    </dsp:sp>
    <dsp:sp modelId="{E8F11106-2E89-4F1F-A78B-FC5EEA6F09B5}">
      <dsp:nvSpPr>
        <dsp:cNvPr id="0" name=""/>
        <dsp:cNvSpPr/>
      </dsp:nvSpPr>
      <dsp:spPr>
        <a:xfrm>
          <a:off x="3607419" y="2607053"/>
          <a:ext cx="1432429" cy="146585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«Благоустройство территории КГП »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25 343,8 тыс.руб.  или 15,5 % от всех расходов бюджета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3607419" y="2607053"/>
        <a:ext cx="1432429" cy="1465856"/>
      </dsp:txXfrm>
    </dsp:sp>
    <dsp:sp modelId="{21649447-6748-45DA-83CA-A72A1E62CA50}">
      <dsp:nvSpPr>
        <dsp:cNvPr id="0" name=""/>
        <dsp:cNvSpPr/>
      </dsp:nvSpPr>
      <dsp:spPr>
        <a:xfrm>
          <a:off x="4861046" y="3786835"/>
          <a:ext cx="2153559" cy="132573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«Муниципальная политика»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 14 399,9 тыс.руб.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или 8,8 % от всех расходов бюджета  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4861046" y="3786835"/>
        <a:ext cx="2153559" cy="13257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85AD4F-E5DC-45A4-B0FB-DEEFC1F3D74C}">
      <dsp:nvSpPr>
        <dsp:cNvPr id="0" name=""/>
        <dsp:cNvSpPr/>
      </dsp:nvSpPr>
      <dsp:spPr>
        <a:xfrm>
          <a:off x="3034670" y="100604"/>
          <a:ext cx="2262336" cy="1357401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безопасность и правоохранительная деятельность – 1 702,2 или 1,0 %</a:t>
          </a:r>
          <a:endParaRPr lang="ru-RU" sz="1400" kern="1200" dirty="0"/>
        </a:p>
      </dsp:txBody>
      <dsp:txXfrm>
        <a:off x="3034670" y="100604"/>
        <a:ext cx="2262336" cy="1357401"/>
      </dsp:txXfrm>
    </dsp:sp>
    <dsp:sp modelId="{EF7CB9CB-D392-4EF0-B486-FCA82C3E8A01}">
      <dsp:nvSpPr>
        <dsp:cNvPr id="0" name=""/>
        <dsp:cNvSpPr/>
      </dsp:nvSpPr>
      <dsp:spPr>
        <a:xfrm>
          <a:off x="442394" y="100604"/>
          <a:ext cx="2262336" cy="1357401"/>
        </a:xfrm>
        <a:prstGeom prst="rect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Жилищно-коммунальное хозяйство – 31 841,2 или 19,4%</a:t>
          </a:r>
          <a:endParaRPr lang="ru-RU" sz="1600" kern="1200" dirty="0"/>
        </a:p>
      </dsp:txBody>
      <dsp:txXfrm>
        <a:off x="442394" y="100604"/>
        <a:ext cx="2262336" cy="1357401"/>
      </dsp:txXfrm>
    </dsp:sp>
    <dsp:sp modelId="{E46E722E-FD56-45CB-9CE3-2FBCFB80C6C6}">
      <dsp:nvSpPr>
        <dsp:cNvPr id="0" name=""/>
        <dsp:cNvSpPr/>
      </dsp:nvSpPr>
      <dsp:spPr>
        <a:xfrm>
          <a:off x="5554958" y="1612776"/>
          <a:ext cx="2262336" cy="1357401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Культура, кинематография – 16814,6 или 10,3%</a:t>
          </a:r>
          <a:endParaRPr lang="ru-RU" sz="1600" kern="1200" dirty="0"/>
        </a:p>
      </dsp:txBody>
      <dsp:txXfrm>
        <a:off x="5554958" y="1612776"/>
        <a:ext cx="2262336" cy="1357401"/>
      </dsp:txXfrm>
    </dsp:sp>
    <dsp:sp modelId="{8EBDBDCD-CBA1-4DEB-9F2A-81A5DD04FC7D}">
      <dsp:nvSpPr>
        <dsp:cNvPr id="0" name=""/>
        <dsp:cNvSpPr/>
      </dsp:nvSpPr>
      <dsp:spPr>
        <a:xfrm>
          <a:off x="1666522" y="3124945"/>
          <a:ext cx="2262336" cy="135740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Социальная политика – 68,3 или 0,04%</a:t>
          </a:r>
          <a:endParaRPr lang="ru-RU" sz="1600" kern="1200" dirty="0"/>
        </a:p>
      </dsp:txBody>
      <dsp:txXfrm>
        <a:off x="1666522" y="3124945"/>
        <a:ext cx="2262336" cy="1357401"/>
      </dsp:txXfrm>
    </dsp:sp>
    <dsp:sp modelId="{CC76084F-01E4-4FC6-AA68-10F43226975A}">
      <dsp:nvSpPr>
        <dsp:cNvPr id="0" name=""/>
        <dsp:cNvSpPr/>
      </dsp:nvSpPr>
      <dsp:spPr>
        <a:xfrm>
          <a:off x="4258820" y="3124945"/>
          <a:ext cx="2262336" cy="135740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Образование – 117,8 или 0,07 %</a:t>
          </a:r>
          <a:endParaRPr lang="ru-RU" sz="1600" kern="1200" dirty="0"/>
        </a:p>
      </dsp:txBody>
      <dsp:txXfrm>
        <a:off x="4258820" y="3124945"/>
        <a:ext cx="2262336" cy="1357401"/>
      </dsp:txXfrm>
    </dsp:sp>
    <dsp:sp modelId="{F73E5F30-BFC0-424D-B049-89D01087DE54}">
      <dsp:nvSpPr>
        <dsp:cNvPr id="0" name=""/>
        <dsp:cNvSpPr/>
      </dsp:nvSpPr>
      <dsp:spPr>
        <a:xfrm>
          <a:off x="5554958" y="100613"/>
          <a:ext cx="2262336" cy="135740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Национальная экономика – 96 739,8 или 59,0 %</a:t>
          </a:r>
          <a:endParaRPr lang="ru-RU" sz="1600" kern="1200" dirty="0"/>
        </a:p>
      </dsp:txBody>
      <dsp:txXfrm>
        <a:off x="5554958" y="100613"/>
        <a:ext cx="2262336" cy="1357401"/>
      </dsp:txXfrm>
    </dsp:sp>
    <dsp:sp modelId="{E8C71706-64C3-479E-956A-376A288D34E3}">
      <dsp:nvSpPr>
        <dsp:cNvPr id="0" name=""/>
        <dsp:cNvSpPr/>
      </dsp:nvSpPr>
      <dsp:spPr>
        <a:xfrm>
          <a:off x="442394" y="1612781"/>
          <a:ext cx="2262336" cy="135740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Общегосударственные вопросы – 16 325,2 или 9,9 %</a:t>
          </a:r>
          <a:endParaRPr lang="ru-RU" sz="1600" kern="1200" dirty="0"/>
        </a:p>
      </dsp:txBody>
      <dsp:txXfrm>
        <a:off x="442394" y="1612781"/>
        <a:ext cx="2262336" cy="1357401"/>
      </dsp:txXfrm>
    </dsp:sp>
    <dsp:sp modelId="{9112C213-71D9-4EB4-B0D4-F998BFDC2BA7}">
      <dsp:nvSpPr>
        <dsp:cNvPr id="0" name=""/>
        <dsp:cNvSpPr/>
      </dsp:nvSpPr>
      <dsp:spPr>
        <a:xfrm>
          <a:off x="3034670" y="1612781"/>
          <a:ext cx="2262336" cy="135740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Физическая культура и спорт  - 382,1 или 0,2 %</a:t>
          </a:r>
          <a:endParaRPr lang="ru-RU" sz="1600" kern="1200" dirty="0"/>
        </a:p>
      </dsp:txBody>
      <dsp:txXfrm>
        <a:off x="3034670" y="1612781"/>
        <a:ext cx="2262336" cy="1357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0.78476</cdr:x>
      <cdr:y>0.78253</cdr:y>
    </cdr:from>
    <cdr:to>
      <cdr:x>0.9635</cdr:x>
      <cdr:y>0.89236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55308" y="4104456"/>
          <a:ext cx="1584175" cy="576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err="1" smtClean="0">
              <a:solidFill>
                <a:srgbClr val="FFC000"/>
              </a:solidFill>
            </a:rPr>
            <a:t>тыс.руб</a:t>
          </a:r>
          <a:r>
            <a:rPr lang="ru-RU" sz="2000" dirty="0" smtClean="0">
              <a:solidFill>
                <a:srgbClr val="FFC000"/>
              </a:solidFill>
            </a:rPr>
            <a:t>.</a:t>
          </a:r>
          <a:endParaRPr lang="ru-RU" sz="2000" dirty="0">
            <a:solidFill>
              <a:srgbClr val="FFC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E557BF5-5EB8-4389-A6F8-7788794B2A70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AE8308B-9CAD-4322-BCC6-AECC8AD9CB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845E05-5EA1-4BD6-B136-3CE10034D056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AF5624-DBFC-452F-9250-D8C4EAC07B30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767876-FDC7-4CF1-B2A0-A64EED9D484D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EB9C86-C56D-4E27-874C-9CB025721218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B8B4A-7029-4107-B784-554CB2674CA2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1CD44-95C7-406E-B614-A2BC1430FA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03B6A-BE3B-49D0-B279-6544E027FEF0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D05D5-5B48-40C1-9FE8-2BB7E0E154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95BCF-9E92-40C0-9850-7BF9744763F6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B951F-AD0A-47DA-865B-27955A5375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E0B5C-ACBE-4918-A8D9-E977AE0F3F5F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B2AEC-5F6A-4E4B-A136-B72B659E85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F9700-EFF4-48C1-A121-A53D0855593A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B816D-E0B8-48B6-AB4E-A7C516E1D7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FBED5-35E5-4DA4-B6FE-B31786032D84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AB7B0-0512-4F43-81E7-4BC208E603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C3ADF-F75E-4F0B-8BBC-CF83BB5C4308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08463-0176-42BB-8FDB-00643DB82B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8FE1D-0266-4A52-B299-8207C50DFA99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7F44-DA7A-42BF-B197-9EFB763369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2496E-0BE5-4050-B73E-E0130474F92A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B8C1A-237C-4FC5-877E-1B66976BA6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1FA45-4E48-496B-8EC0-26893DB59D8E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706E-9A1A-42A7-BE81-C91B950BBB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D88C1-3806-44E8-97F6-3D7EA31800AF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C6161-D546-4493-80FC-E1614F37BC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C885E2D-6A86-4B3D-88CF-B2F16FAEED8E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D4C62B7-2E0E-44A2-B059-B2C3449EEF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98513" y="4508500"/>
            <a:ext cx="7324725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Бюджета Константиновского городского поселения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Константиновского района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Динамика собственных доходов бюджета Константиновского городского поселения Константиновского района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</p:nvPr>
        </p:nvGraphicFramePr>
        <p:xfrm>
          <a:off x="323850" y="1773238"/>
          <a:ext cx="84963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налога на доходы физических лиц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1557338"/>
          <a:ext cx="8459788" cy="465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http://avangard.bankgid.com/img/reliz_picture/56/reliz_137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3883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600" b="1" dirty="0" smtClean="0">
                <a:solidFill>
                  <a:schemeClr val="tx2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налога на имущество физических лиц</a:t>
            </a:r>
            <a:endParaRPr lang="ru-RU" altLang="ru-RU" sz="2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525463" y="1736725"/>
          <a:ext cx="8128000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642938" y="5085184"/>
            <a:ext cx="7745486" cy="1344191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40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поступления из областного бюджета и бюджета Константиновского района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19113" y="455613"/>
          <a:ext cx="8118475" cy="448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 advTm="1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Расходы бюджета</a:t>
            </a: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928688" y="1571625"/>
            <a:ext cx="7143750" cy="1162050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Arial Black" pitchFamily="34" charset="0"/>
              </a:rPr>
              <a:t>Расходы бюджета- выплачиваемые из бюджета денежные средства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429000" y="3000375"/>
            <a:ext cx="2214563" cy="1214438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РАСХОДЫ БЮДЖЕТА </a:t>
            </a:r>
            <a:r>
              <a:rPr lang="ru-RU" dirty="0"/>
              <a:t>распределены по:</a:t>
            </a: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1214438" y="4286250"/>
            <a:ext cx="2428875" cy="1643063"/>
          </a:xfrm>
          <a:prstGeom prst="flowChartPreparati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8 разделам бюджетной классификации</a:t>
            </a:r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5357813" y="4214813"/>
            <a:ext cx="2428875" cy="1714500"/>
          </a:xfrm>
          <a:prstGeom prst="flowChartPreparati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/>
              <a:t>1</a:t>
            </a:r>
            <a:r>
              <a:rPr lang="en-US" dirty="0" smtClean="0"/>
              <a:t>1</a:t>
            </a:r>
            <a:endParaRPr lang="ru-RU" dirty="0"/>
          </a:p>
          <a:p>
            <a:pPr algn="ctr" eaLnBrk="1" hangingPunct="1">
              <a:defRPr/>
            </a:pPr>
            <a:r>
              <a:rPr lang="ru-RU" dirty="0"/>
              <a:t>муниципальным программам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Динамика расходов бюджета Константиновского городского поселения Константиновского района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79574"/>
          <a:ext cx="9685338" cy="517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Муниципальные программы Константиновского городского поселения на  2020 год</a:t>
            </a:r>
            <a:r>
              <a:rPr lang="en-US" sz="3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163991.2  </a:t>
            </a:r>
            <a:r>
              <a:rPr lang="ru-RU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тыс.руб.</a:t>
            </a:r>
            <a:endParaRPr lang="ru-RU" sz="32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9024" y="1556792"/>
          <a:ext cx="87849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Группа 5"/>
          <p:cNvGrpSpPr/>
          <p:nvPr/>
        </p:nvGrpSpPr>
        <p:grpSpPr>
          <a:xfrm>
            <a:off x="5868144" y="4005064"/>
            <a:ext cx="1370449" cy="1362871"/>
            <a:chOff x="7056783" y="1540767"/>
            <a:chExt cx="1370449" cy="1362871"/>
          </a:xfrm>
          <a:scene3d>
            <a:camera prst="orthographicFront"/>
            <a:lightRig rig="flat" dir="t"/>
          </a:scene3d>
        </p:grpSpPr>
        <p:sp>
          <p:nvSpPr>
            <p:cNvPr id="7" name="Прямоугольник 6"/>
            <p:cNvSpPr/>
            <p:nvPr/>
          </p:nvSpPr>
          <p:spPr>
            <a:xfrm>
              <a:off x="7056783" y="1540767"/>
              <a:ext cx="1370449" cy="136287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7128791" y="1540767"/>
              <a:ext cx="1296144" cy="12961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>
                  <a:solidFill>
                    <a:srgbClr val="0070C0"/>
                  </a:solidFill>
                </a:rPr>
                <a:t>«Развитие субъектов малого предпринимательства»  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dirty="0" smtClean="0">
                  <a:solidFill>
                    <a:srgbClr val="0070C0"/>
                  </a:solidFill>
                </a:rPr>
                <a:t>59,8 </a:t>
              </a:r>
              <a:r>
                <a:rPr lang="ru-RU" sz="1200" dirty="0">
                  <a:solidFill>
                    <a:srgbClr val="0070C0"/>
                  </a:solidFill>
                </a:rPr>
                <a:t>тыс.руб.  или </a:t>
              </a:r>
              <a:r>
                <a:rPr lang="ru-RU" sz="1200" dirty="0" smtClean="0">
                  <a:solidFill>
                    <a:srgbClr val="0070C0"/>
                  </a:solidFill>
                </a:rPr>
                <a:t>0,04 </a:t>
              </a:r>
              <a:r>
                <a:rPr lang="ru-RU" sz="1200" dirty="0">
                  <a:solidFill>
                    <a:srgbClr val="0070C0"/>
                  </a:solidFill>
                </a:rPr>
                <a:t>% от всех расходов бюджета</a:t>
              </a:r>
            </a:p>
          </p:txBody>
        </p:sp>
      </p:grpSp>
    </p:spTree>
  </p:cSld>
  <p:clrMapOvr>
    <a:masterClrMapping/>
  </p:clrMapOvr>
  <p:transition advClick="0" advTm="1000">
    <p:split orient="vert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175625" cy="1989138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 проекта </a:t>
            </a:r>
            <a:b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Константиновского городского поселения Константиновского района в 2020 году по разделам (Всего расходов </a:t>
            </a:r>
            <a:b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163 991,2   тыс.руб.)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50"/>
            <a:ext cx="915035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620713" y="2133600"/>
            <a:ext cx="8127751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alt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на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b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составляют –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31 841,2 </a:t>
            </a:r>
            <a:r>
              <a:rPr lang="ru-RU" alt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-31 905,2 </a:t>
            </a:r>
            <a:r>
              <a:rPr lang="ru-RU" alt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31 472,1 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96" y="404664"/>
            <a:ext cx="8748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800" b="1" i="1" u="sng" spc="200" dirty="0">
                <a:ln w="29210">
                  <a:solidFill>
                    <a:schemeClr val="bg1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Жилищно-коммунальное</a:t>
            </a:r>
          </a:p>
          <a:p>
            <a:pPr algn="ctr">
              <a:defRPr/>
            </a:pPr>
            <a:r>
              <a:rPr lang="ru-RU" altLang="ru-RU" sz="4800" b="1" i="1" u="sng" spc="200" dirty="0">
                <a:ln w="29210">
                  <a:solidFill>
                    <a:schemeClr val="bg1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хозяйство </a:t>
            </a:r>
            <a:endParaRPr lang="ru-RU" sz="4800" b="1" u="sng" spc="200" dirty="0">
              <a:ln w="29210">
                <a:solidFill>
                  <a:schemeClr val="bg1"/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3569" y="3879388"/>
            <a:ext cx="3888432" cy="2833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1112838" y="1604963"/>
          <a:ext cx="3028950" cy="1559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50"/>
                <a:gridCol w="1009650"/>
                <a:gridCol w="1009650"/>
              </a:tblGrid>
              <a:tr h="11882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2020</a:t>
                      </a:r>
                    </a:p>
                    <a:p>
                      <a:pPr algn="ctr"/>
                      <a:r>
                        <a:rPr lang="ru-RU" sz="1800" dirty="0" smtClean="0"/>
                        <a:t>ГОД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2021 ГОД  ПЛАН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2022 ГОД ПЛАН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</a:tr>
              <a:tr h="37067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13272,9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19401,7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18629,5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</a:tr>
            </a:tbl>
          </a:graphicData>
        </a:graphic>
      </p:graphicFrame>
      <p:sp>
        <p:nvSpPr>
          <p:cNvPr id="25617" name="Содержимое 9"/>
          <p:cNvSpPr>
            <a:spLocks noGrp="1"/>
          </p:cNvSpPr>
          <p:nvPr>
            <p:ph sz="half" idx="2"/>
          </p:nvPr>
        </p:nvSpPr>
        <p:spPr>
          <a:xfrm>
            <a:off x="4864100" y="3995738"/>
            <a:ext cx="3455988" cy="2554287"/>
          </a:xfrm>
        </p:spPr>
        <p:txBody>
          <a:bodyPr/>
          <a:lstStyle/>
          <a:p>
            <a:pPr algn="ctr" eaLnBrk="1" hangingPunct="1"/>
            <a:r>
              <a:rPr lang="ru-RU" altLang="ru-RU" sz="1800" b="1" i="1" u="sng" smtClean="0"/>
              <a:t>В ТОМ ЧИСЛЕ УЛИЧНОЕ ОСВЕЩЕНИЕ </a:t>
            </a:r>
          </a:p>
          <a:p>
            <a:pPr eaLnBrk="1" hangingPunct="1"/>
            <a:endParaRPr lang="ru-RU" altLang="ru-RU" sz="1800" b="1" i="1" u="sng" smtClean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219700" y="4724400"/>
          <a:ext cx="3108324" cy="1585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108"/>
                <a:gridCol w="1036108"/>
                <a:gridCol w="1036108"/>
              </a:tblGrid>
              <a:tr h="12198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2020</a:t>
                      </a:r>
                    </a:p>
                    <a:p>
                      <a:pPr algn="ctr"/>
                      <a:r>
                        <a:rPr lang="ru-RU" sz="1800" dirty="0" smtClean="0"/>
                        <a:t>ГОД ФАКТ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2021 ГОД 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2022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ГОД 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63" marR="91463" marT="45738" marB="45738"/>
                </a:tc>
              </a:tr>
              <a:tr h="3660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6590,0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6590,0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6590,0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</a:tr>
            </a:tbl>
          </a:graphicData>
        </a:graphic>
      </p:graphicFrame>
      <p:pic>
        <p:nvPicPr>
          <p:cNvPr id="22560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72001" y="896459"/>
            <a:ext cx="3968875" cy="2976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" name="Прямоугольник 1"/>
          <p:cNvSpPr/>
          <p:nvPr/>
        </p:nvSpPr>
        <p:spPr>
          <a:xfrm>
            <a:off x="1980" y="188640"/>
            <a:ext cx="896250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БЛАГОУСТРОЙСТВО (ТЫС.РУБ)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825"/>
            <a:ext cx="914400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868144" y="1340768"/>
            <a:ext cx="3045265" cy="228395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3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14384" r="41077" b="43772"/>
          <a:stretch/>
        </p:blipFill>
        <p:spPr bwMode="auto">
          <a:xfrm>
            <a:off x="5868144" y="3850856"/>
            <a:ext cx="3045265" cy="21602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graphicFrame>
        <p:nvGraphicFramePr>
          <p:cNvPr id="6" name="Диаграмма 8"/>
          <p:cNvGraphicFramePr>
            <a:graphicFrameLocks/>
          </p:cNvGraphicFramePr>
          <p:nvPr/>
        </p:nvGraphicFramePr>
        <p:xfrm>
          <a:off x="158750" y="18192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88640"/>
            <a:ext cx="9064491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Ремонт дорог и тротуаров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Содержимое 7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Диаграмма 5"/>
          <p:cNvGraphicFramePr>
            <a:graphicFrameLocks/>
          </p:cNvGraphicFramePr>
          <p:nvPr/>
        </p:nvGraphicFramePr>
        <p:xfrm>
          <a:off x="0" y="661988"/>
          <a:ext cx="8647113" cy="619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31640" y="21265"/>
            <a:ext cx="6328758" cy="153888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sz="4800" b="1" i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4"/>
          <p:cNvGraphicFramePr>
            <a:graphicFrameLocks/>
          </p:cNvGraphicFramePr>
          <p:nvPr/>
        </p:nvGraphicFramePr>
        <p:xfrm>
          <a:off x="280988" y="1052736"/>
          <a:ext cx="8863012" cy="524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-171400"/>
            <a:ext cx="84249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5400" b="1" i="1" u="sng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Физкультура и спорт</a:t>
            </a:r>
            <a:endParaRPr lang="ru-RU" sz="5400" b="1" u="sng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21282" y="4436708"/>
            <a:ext cx="3242416" cy="2431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23338" y="2276872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23338" y="-326"/>
            <a:ext cx="3220662" cy="2421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6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7056438" cy="2089150"/>
          </a:xfrm>
        </p:spPr>
        <p:txBody>
          <a:bodyPr/>
          <a:lstStyle/>
          <a:p>
            <a:pPr eaLnBrk="1" hangingPunct="1"/>
            <a: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финансовое обеспечение </a:t>
            </a:r>
            <a:b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выполнения муниципального задания </a:t>
            </a:r>
            <a:b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муниципальными бюджетными учреждениями </a:t>
            </a:r>
            <a:b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30175" y="1895475"/>
          <a:ext cx="6451600" cy="450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-25400"/>
            <a:ext cx="9155113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631825" y="5934075"/>
            <a:ext cx="806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5400" b="1">
                <a:solidFill>
                  <a:srgbClr val="3317D9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75656" y="673800"/>
            <a:ext cx="6286544" cy="58579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«Бюджет для граждан» познакомит Вас с основными положениями  проекта бюджета Константиновского городского поселения Константиновского района на </a:t>
            </a:r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2020 </a:t>
            </a: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год и на плановый период </a:t>
            </a:r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2021 </a:t>
            </a: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и </a:t>
            </a:r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2022 </a:t>
            </a: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годов</a:t>
            </a:r>
          </a:p>
          <a:p>
            <a:pPr algn="ctr" eaLnBrk="1" hangingPunct="1">
              <a:defRPr/>
            </a:pPr>
            <a:endParaRPr lang="ru-RU" sz="2800" dirty="0">
              <a:ln>
                <a:solidFill>
                  <a:schemeClr val="tx2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  <a:endParaRPr lang="ru-RU" alt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8631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altLang="ru-RU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1500" y="1357313"/>
            <a:ext cx="8213725" cy="5062537"/>
            <a:chOff x="-1" y="0"/>
            <a:chExt cx="14526" cy="10989"/>
          </a:xfrm>
        </p:grpSpPr>
        <p:pic>
          <p:nvPicPr>
            <p:cNvPr id="1536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" y="0"/>
              <a:ext cx="14400" cy="1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"/>
              <a:ext cx="1440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3" y="0"/>
              <a:ext cx="7467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4317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" y="83"/>
              <a:ext cx="14403" cy="1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60" y="792"/>
              <a:ext cx="4353" cy="4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772" y="872"/>
              <a:ext cx="4353" cy="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73" name="Group 10"/>
            <p:cNvGrpSpPr>
              <a:grpSpLocks/>
            </p:cNvGrpSpPr>
            <p:nvPr/>
          </p:nvGrpSpPr>
          <p:grpSpPr bwMode="auto">
            <a:xfrm>
              <a:off x="3263" y="2250"/>
              <a:ext cx="1013" cy="1350"/>
              <a:chOff x="3263" y="2250"/>
              <a:chExt cx="1013" cy="1350"/>
            </a:xfrm>
          </p:grpSpPr>
          <p:sp>
            <p:nvSpPr>
              <p:cNvPr id="15403" name="Freeform 11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1012 w 1013"/>
                  <a:gd name="T1" fmla="*/ 844 h 1350"/>
                  <a:gd name="T2" fmla="*/ 0 w 1013"/>
                  <a:gd name="T3" fmla="*/ 844 h 1350"/>
                  <a:gd name="T4" fmla="*/ 506 w 1013"/>
                  <a:gd name="T5" fmla="*/ 1350 h 1350"/>
                  <a:gd name="T6" fmla="*/ 1012 w 1013"/>
                  <a:gd name="T7" fmla="*/ 844 h 1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3"/>
                  <a:gd name="T13" fmla="*/ 0 h 1350"/>
                  <a:gd name="T14" fmla="*/ 1013 w 1013"/>
                  <a:gd name="T15" fmla="*/ 1350 h 1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3" h="1350">
                    <a:moveTo>
                      <a:pt x="1012" y="844"/>
                    </a:moveTo>
                    <a:lnTo>
                      <a:pt x="0" y="844"/>
                    </a:lnTo>
                    <a:lnTo>
                      <a:pt x="506" y="1350"/>
                    </a:lnTo>
                    <a:lnTo>
                      <a:pt x="1012" y="844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4" name="Freeform 12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759 w 1013"/>
                  <a:gd name="T1" fmla="*/ 0 h 1350"/>
                  <a:gd name="T2" fmla="*/ 253 w 1013"/>
                  <a:gd name="T3" fmla="*/ 0 h 1350"/>
                  <a:gd name="T4" fmla="*/ 253 w 1013"/>
                  <a:gd name="T5" fmla="*/ 844 h 1350"/>
                  <a:gd name="T6" fmla="*/ 759 w 1013"/>
                  <a:gd name="T7" fmla="*/ 844 h 1350"/>
                  <a:gd name="T8" fmla="*/ 759 w 1013"/>
                  <a:gd name="T9" fmla="*/ 0 h 13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3"/>
                  <a:gd name="T16" fmla="*/ 0 h 1350"/>
                  <a:gd name="T17" fmla="*/ 1013 w 1013"/>
                  <a:gd name="T18" fmla="*/ 1350 h 13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3" h="1350">
                    <a:moveTo>
                      <a:pt x="759" y="0"/>
                    </a:moveTo>
                    <a:lnTo>
                      <a:pt x="253" y="0"/>
                    </a:lnTo>
                    <a:lnTo>
                      <a:pt x="253" y="844"/>
                    </a:lnTo>
                    <a:lnTo>
                      <a:pt x="759" y="844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4" name="Group 13"/>
            <p:cNvGrpSpPr>
              <a:grpSpLocks/>
            </p:cNvGrpSpPr>
            <p:nvPr/>
          </p:nvGrpSpPr>
          <p:grpSpPr bwMode="auto">
            <a:xfrm>
              <a:off x="3263" y="2250"/>
              <a:ext cx="1013" cy="1350"/>
              <a:chOff x="3263" y="2250"/>
              <a:chExt cx="1013" cy="1350"/>
            </a:xfrm>
          </p:grpSpPr>
          <p:sp>
            <p:nvSpPr>
              <p:cNvPr id="15402" name="Freeform 14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0 w 1013"/>
                  <a:gd name="T1" fmla="*/ 844 h 1350"/>
                  <a:gd name="T2" fmla="*/ 253 w 1013"/>
                  <a:gd name="T3" fmla="*/ 844 h 1350"/>
                  <a:gd name="T4" fmla="*/ 253 w 1013"/>
                  <a:gd name="T5" fmla="*/ 0 h 1350"/>
                  <a:gd name="T6" fmla="*/ 759 w 1013"/>
                  <a:gd name="T7" fmla="*/ 0 h 1350"/>
                  <a:gd name="T8" fmla="*/ 759 w 1013"/>
                  <a:gd name="T9" fmla="*/ 844 h 1350"/>
                  <a:gd name="T10" fmla="*/ 1012 w 1013"/>
                  <a:gd name="T11" fmla="*/ 844 h 1350"/>
                  <a:gd name="T12" fmla="*/ 506 w 1013"/>
                  <a:gd name="T13" fmla="*/ 1350 h 1350"/>
                  <a:gd name="T14" fmla="*/ 0 w 1013"/>
                  <a:gd name="T15" fmla="*/ 844 h 13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1350"/>
                  <a:gd name="T26" fmla="*/ 1013 w 1013"/>
                  <a:gd name="T27" fmla="*/ 1350 h 13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1350">
                    <a:moveTo>
                      <a:pt x="0" y="844"/>
                    </a:moveTo>
                    <a:lnTo>
                      <a:pt x="253" y="844"/>
                    </a:lnTo>
                    <a:lnTo>
                      <a:pt x="253" y="0"/>
                    </a:lnTo>
                    <a:lnTo>
                      <a:pt x="759" y="0"/>
                    </a:lnTo>
                    <a:lnTo>
                      <a:pt x="759" y="844"/>
                    </a:lnTo>
                    <a:lnTo>
                      <a:pt x="1012" y="844"/>
                    </a:lnTo>
                    <a:lnTo>
                      <a:pt x="506" y="1350"/>
                    </a:lnTo>
                    <a:lnTo>
                      <a:pt x="0" y="844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5" name="Group 15"/>
            <p:cNvGrpSpPr>
              <a:grpSpLocks/>
            </p:cNvGrpSpPr>
            <p:nvPr/>
          </p:nvGrpSpPr>
          <p:grpSpPr bwMode="auto">
            <a:xfrm>
              <a:off x="9675" y="2250"/>
              <a:ext cx="1013" cy="1350"/>
              <a:chOff x="9675" y="2250"/>
              <a:chExt cx="1013" cy="1350"/>
            </a:xfrm>
          </p:grpSpPr>
          <p:sp>
            <p:nvSpPr>
              <p:cNvPr id="15400" name="Freeform 16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759 w 1013"/>
                  <a:gd name="T1" fmla="*/ 506 h 1350"/>
                  <a:gd name="T2" fmla="*/ 253 w 1013"/>
                  <a:gd name="T3" fmla="*/ 506 h 1350"/>
                  <a:gd name="T4" fmla="*/ 253 w 1013"/>
                  <a:gd name="T5" fmla="*/ 1350 h 1350"/>
                  <a:gd name="T6" fmla="*/ 759 w 1013"/>
                  <a:gd name="T7" fmla="*/ 1350 h 1350"/>
                  <a:gd name="T8" fmla="*/ 759 w 1013"/>
                  <a:gd name="T9" fmla="*/ 506 h 13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3"/>
                  <a:gd name="T16" fmla="*/ 0 h 1350"/>
                  <a:gd name="T17" fmla="*/ 1013 w 1013"/>
                  <a:gd name="T18" fmla="*/ 1350 h 13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3" h="1350">
                    <a:moveTo>
                      <a:pt x="759" y="506"/>
                    </a:moveTo>
                    <a:lnTo>
                      <a:pt x="253" y="506"/>
                    </a:lnTo>
                    <a:lnTo>
                      <a:pt x="253" y="1350"/>
                    </a:lnTo>
                    <a:lnTo>
                      <a:pt x="759" y="1350"/>
                    </a:lnTo>
                    <a:lnTo>
                      <a:pt x="759" y="50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1" name="Freeform 17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506 w 1013"/>
                  <a:gd name="T1" fmla="*/ 0 h 1350"/>
                  <a:gd name="T2" fmla="*/ 0 w 1013"/>
                  <a:gd name="T3" fmla="*/ 506 h 1350"/>
                  <a:gd name="T4" fmla="*/ 1013 w 1013"/>
                  <a:gd name="T5" fmla="*/ 506 h 1350"/>
                  <a:gd name="T6" fmla="*/ 506 w 1013"/>
                  <a:gd name="T7" fmla="*/ 0 h 1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3"/>
                  <a:gd name="T13" fmla="*/ 0 h 1350"/>
                  <a:gd name="T14" fmla="*/ 1013 w 1013"/>
                  <a:gd name="T15" fmla="*/ 1350 h 1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3" h="1350">
                    <a:moveTo>
                      <a:pt x="506" y="0"/>
                    </a:moveTo>
                    <a:lnTo>
                      <a:pt x="0" y="506"/>
                    </a:lnTo>
                    <a:lnTo>
                      <a:pt x="1013" y="506"/>
                    </a:lnTo>
                    <a:lnTo>
                      <a:pt x="506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6" name="Group 18"/>
            <p:cNvGrpSpPr>
              <a:grpSpLocks/>
            </p:cNvGrpSpPr>
            <p:nvPr/>
          </p:nvGrpSpPr>
          <p:grpSpPr bwMode="auto">
            <a:xfrm>
              <a:off x="9675" y="2250"/>
              <a:ext cx="1013" cy="1350"/>
              <a:chOff x="9675" y="2250"/>
              <a:chExt cx="1013" cy="1350"/>
            </a:xfrm>
          </p:grpSpPr>
          <p:sp>
            <p:nvSpPr>
              <p:cNvPr id="15399" name="Freeform 19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1013 w 1013"/>
                  <a:gd name="T1" fmla="*/ 506 h 1350"/>
                  <a:gd name="T2" fmla="*/ 759 w 1013"/>
                  <a:gd name="T3" fmla="*/ 506 h 1350"/>
                  <a:gd name="T4" fmla="*/ 759 w 1013"/>
                  <a:gd name="T5" fmla="*/ 1350 h 1350"/>
                  <a:gd name="T6" fmla="*/ 253 w 1013"/>
                  <a:gd name="T7" fmla="*/ 1350 h 1350"/>
                  <a:gd name="T8" fmla="*/ 253 w 1013"/>
                  <a:gd name="T9" fmla="*/ 506 h 1350"/>
                  <a:gd name="T10" fmla="*/ 0 w 1013"/>
                  <a:gd name="T11" fmla="*/ 506 h 1350"/>
                  <a:gd name="T12" fmla="*/ 506 w 1013"/>
                  <a:gd name="T13" fmla="*/ 0 h 1350"/>
                  <a:gd name="T14" fmla="*/ 1013 w 1013"/>
                  <a:gd name="T15" fmla="*/ 506 h 13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1350"/>
                  <a:gd name="T26" fmla="*/ 1013 w 1013"/>
                  <a:gd name="T27" fmla="*/ 1350 h 13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1350">
                    <a:moveTo>
                      <a:pt x="1013" y="506"/>
                    </a:moveTo>
                    <a:lnTo>
                      <a:pt x="759" y="506"/>
                    </a:lnTo>
                    <a:lnTo>
                      <a:pt x="759" y="1350"/>
                    </a:lnTo>
                    <a:lnTo>
                      <a:pt x="253" y="1350"/>
                    </a:lnTo>
                    <a:lnTo>
                      <a:pt x="253" y="506"/>
                    </a:lnTo>
                    <a:lnTo>
                      <a:pt x="0" y="506"/>
                    </a:lnTo>
                    <a:lnTo>
                      <a:pt x="506" y="0"/>
                    </a:lnTo>
                    <a:lnTo>
                      <a:pt x="1013" y="506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7" name="Group 20"/>
            <p:cNvGrpSpPr>
              <a:grpSpLocks/>
            </p:cNvGrpSpPr>
            <p:nvPr/>
          </p:nvGrpSpPr>
          <p:grpSpPr bwMode="auto">
            <a:xfrm>
              <a:off x="1389" y="5233"/>
              <a:ext cx="4674" cy="2190"/>
              <a:chOff x="1389" y="5233"/>
              <a:chExt cx="4674" cy="2190"/>
            </a:xfrm>
          </p:grpSpPr>
          <p:sp>
            <p:nvSpPr>
              <p:cNvPr id="15398" name="Freeform 21"/>
              <p:cNvSpPr>
                <a:spLocks/>
              </p:cNvSpPr>
              <p:nvPr/>
            </p:nvSpPr>
            <p:spPr bwMode="auto">
              <a:xfrm>
                <a:off x="1389" y="5233"/>
                <a:ext cx="4674" cy="2190"/>
              </a:xfrm>
              <a:custGeom>
                <a:avLst/>
                <a:gdLst>
                  <a:gd name="T0" fmla="*/ 3533 w 4726"/>
                  <a:gd name="T1" fmla="*/ 0 h 1913"/>
                  <a:gd name="T2" fmla="*/ 258 w 4726"/>
                  <a:gd name="T3" fmla="*/ 0 h 1913"/>
                  <a:gd name="T4" fmla="*/ 199 w 4726"/>
                  <a:gd name="T5" fmla="*/ 330 h 1913"/>
                  <a:gd name="T6" fmla="*/ 138 w 4726"/>
                  <a:gd name="T7" fmla="*/ 1260 h 1913"/>
                  <a:gd name="T8" fmla="*/ 99 w 4726"/>
                  <a:gd name="T9" fmla="*/ 2796 h 1913"/>
                  <a:gd name="T10" fmla="*/ 50 w 4726"/>
                  <a:gd name="T11" fmla="*/ 4764 h 1913"/>
                  <a:gd name="T12" fmla="*/ 32 w 4726"/>
                  <a:gd name="T13" fmla="*/ 7090 h 1913"/>
                  <a:gd name="T14" fmla="*/ 8 w 4726"/>
                  <a:gd name="T15" fmla="*/ 9779 h 1913"/>
                  <a:gd name="T16" fmla="*/ 0 w 4726"/>
                  <a:gd name="T17" fmla="*/ 12655 h 1913"/>
                  <a:gd name="T18" fmla="*/ 0 w 4726"/>
                  <a:gd name="T19" fmla="*/ 63462 h 1913"/>
                  <a:gd name="T20" fmla="*/ 8 w 4726"/>
                  <a:gd name="T21" fmla="*/ 66370 h 1913"/>
                  <a:gd name="T22" fmla="*/ 32 w 4726"/>
                  <a:gd name="T23" fmla="*/ 69049 h 1913"/>
                  <a:gd name="T24" fmla="*/ 50 w 4726"/>
                  <a:gd name="T25" fmla="*/ 71435 h 1913"/>
                  <a:gd name="T26" fmla="*/ 99 w 4726"/>
                  <a:gd name="T27" fmla="*/ 73358 h 1913"/>
                  <a:gd name="T28" fmla="*/ 138 w 4726"/>
                  <a:gd name="T29" fmla="*/ 74914 h 1913"/>
                  <a:gd name="T30" fmla="*/ 199 w 4726"/>
                  <a:gd name="T31" fmla="*/ 75849 h 1913"/>
                  <a:gd name="T32" fmla="*/ 258 w 4726"/>
                  <a:gd name="T33" fmla="*/ 76176 h 1913"/>
                  <a:gd name="T34" fmla="*/ 3533 w 4726"/>
                  <a:gd name="T35" fmla="*/ 76176 h 1913"/>
                  <a:gd name="T36" fmla="*/ 3589 w 4726"/>
                  <a:gd name="T37" fmla="*/ 75849 h 1913"/>
                  <a:gd name="T38" fmla="*/ 3645 w 4726"/>
                  <a:gd name="T39" fmla="*/ 74914 h 1913"/>
                  <a:gd name="T40" fmla="*/ 3692 w 4726"/>
                  <a:gd name="T41" fmla="*/ 73358 h 1913"/>
                  <a:gd name="T42" fmla="*/ 3732 w 4726"/>
                  <a:gd name="T43" fmla="*/ 71435 h 1913"/>
                  <a:gd name="T44" fmla="*/ 3761 w 4726"/>
                  <a:gd name="T45" fmla="*/ 69049 h 1913"/>
                  <a:gd name="T46" fmla="*/ 3781 w 4726"/>
                  <a:gd name="T47" fmla="*/ 66370 h 1913"/>
                  <a:gd name="T48" fmla="*/ 3785 w 4726"/>
                  <a:gd name="T49" fmla="*/ 63462 h 1913"/>
                  <a:gd name="T50" fmla="*/ 3784 w 4726"/>
                  <a:gd name="T51" fmla="*/ 12655 h 1913"/>
                  <a:gd name="T52" fmla="*/ 3781 w 4726"/>
                  <a:gd name="T53" fmla="*/ 9779 h 1913"/>
                  <a:gd name="T54" fmla="*/ 3761 w 4726"/>
                  <a:gd name="T55" fmla="*/ 7090 h 1913"/>
                  <a:gd name="T56" fmla="*/ 3732 w 4726"/>
                  <a:gd name="T57" fmla="*/ 4764 h 1913"/>
                  <a:gd name="T58" fmla="*/ 3692 w 4726"/>
                  <a:gd name="T59" fmla="*/ 2796 h 1913"/>
                  <a:gd name="T60" fmla="*/ 3645 w 4726"/>
                  <a:gd name="T61" fmla="*/ 1260 h 1913"/>
                  <a:gd name="T62" fmla="*/ 3589 w 4726"/>
                  <a:gd name="T63" fmla="*/ 330 h 1913"/>
                  <a:gd name="T64" fmla="*/ 3533 w 4726"/>
                  <a:gd name="T65" fmla="*/ 0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6"/>
                  <a:gd name="T100" fmla="*/ 0 h 1913"/>
                  <a:gd name="T101" fmla="*/ 4726 w 4726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6" h="1913">
                    <a:moveTo>
                      <a:pt x="4406" y="0"/>
                    </a:moveTo>
                    <a:lnTo>
                      <a:pt x="318" y="0"/>
                    </a:lnTo>
                    <a:lnTo>
                      <a:pt x="245" y="8"/>
                    </a:lnTo>
                    <a:lnTo>
                      <a:pt x="178" y="32"/>
                    </a:lnTo>
                    <a:lnTo>
                      <a:pt x="119" y="70"/>
                    </a:lnTo>
                    <a:lnTo>
                      <a:pt x="70" y="119"/>
                    </a:lnTo>
                    <a:lnTo>
                      <a:pt x="32" y="178"/>
                    </a:lnTo>
                    <a:lnTo>
                      <a:pt x="8" y="245"/>
                    </a:lnTo>
                    <a:lnTo>
                      <a:pt x="0" y="318"/>
                    </a:lnTo>
                    <a:lnTo>
                      <a:pt x="0" y="1593"/>
                    </a:lnTo>
                    <a:lnTo>
                      <a:pt x="8" y="1666"/>
                    </a:lnTo>
                    <a:lnTo>
                      <a:pt x="32" y="1733"/>
                    </a:lnTo>
                    <a:lnTo>
                      <a:pt x="70" y="1793"/>
                    </a:lnTo>
                    <a:lnTo>
                      <a:pt x="119" y="1842"/>
                    </a:lnTo>
                    <a:lnTo>
                      <a:pt x="178" y="1880"/>
                    </a:lnTo>
                    <a:lnTo>
                      <a:pt x="245" y="1904"/>
                    </a:lnTo>
                    <a:lnTo>
                      <a:pt x="318" y="1912"/>
                    </a:lnTo>
                    <a:lnTo>
                      <a:pt x="4406" y="1912"/>
                    </a:lnTo>
                    <a:lnTo>
                      <a:pt x="4479" y="1904"/>
                    </a:lnTo>
                    <a:lnTo>
                      <a:pt x="4546" y="1880"/>
                    </a:lnTo>
                    <a:lnTo>
                      <a:pt x="4605" y="1842"/>
                    </a:lnTo>
                    <a:lnTo>
                      <a:pt x="4655" y="1793"/>
                    </a:lnTo>
                    <a:lnTo>
                      <a:pt x="4692" y="1733"/>
                    </a:lnTo>
                    <a:lnTo>
                      <a:pt x="4716" y="1666"/>
                    </a:lnTo>
                    <a:lnTo>
                      <a:pt x="4725" y="1593"/>
                    </a:lnTo>
                    <a:lnTo>
                      <a:pt x="4724" y="318"/>
                    </a:lnTo>
                    <a:lnTo>
                      <a:pt x="4716" y="245"/>
                    </a:lnTo>
                    <a:lnTo>
                      <a:pt x="4692" y="178"/>
                    </a:lnTo>
                    <a:lnTo>
                      <a:pt x="4655" y="119"/>
                    </a:lnTo>
                    <a:lnTo>
                      <a:pt x="4605" y="70"/>
                    </a:lnTo>
                    <a:lnTo>
                      <a:pt x="4546" y="32"/>
                    </a:lnTo>
                    <a:lnTo>
                      <a:pt x="4479" y="8"/>
                    </a:lnTo>
                    <a:lnTo>
                      <a:pt x="4406" y="0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ru-RU" altLang="ru-RU" sz="1600" b="1"/>
                  <a:t>Доходы бюджета-</a:t>
                </a:r>
                <a:r>
                  <a:rPr lang="ru-RU" altLang="ru-RU" sz="1600"/>
                  <a:t>поступающие в бюджет денежные средства</a:t>
                </a:r>
              </a:p>
            </p:txBody>
          </p:sp>
        </p:grpSp>
        <p:grpSp>
          <p:nvGrpSpPr>
            <p:cNvPr id="15378" name="Group 22"/>
            <p:cNvGrpSpPr>
              <a:grpSpLocks/>
            </p:cNvGrpSpPr>
            <p:nvPr/>
          </p:nvGrpSpPr>
          <p:grpSpPr bwMode="auto">
            <a:xfrm>
              <a:off x="1389" y="5233"/>
              <a:ext cx="4726" cy="2190"/>
              <a:chOff x="1389" y="5233"/>
              <a:chExt cx="4726" cy="2190"/>
            </a:xfrm>
          </p:grpSpPr>
          <p:sp>
            <p:nvSpPr>
              <p:cNvPr id="15397" name="Freeform 23"/>
              <p:cNvSpPr>
                <a:spLocks/>
              </p:cNvSpPr>
              <p:nvPr/>
            </p:nvSpPr>
            <p:spPr bwMode="auto">
              <a:xfrm>
                <a:off x="1389" y="5233"/>
                <a:ext cx="4726" cy="2190"/>
              </a:xfrm>
              <a:custGeom>
                <a:avLst/>
                <a:gdLst>
                  <a:gd name="T0" fmla="*/ 0 w 4726"/>
                  <a:gd name="T1" fmla="*/ 12655 h 1913"/>
                  <a:gd name="T2" fmla="*/ 8 w 4726"/>
                  <a:gd name="T3" fmla="*/ 9779 h 1913"/>
                  <a:gd name="T4" fmla="*/ 32 w 4726"/>
                  <a:gd name="T5" fmla="*/ 7090 h 1913"/>
                  <a:gd name="T6" fmla="*/ 70 w 4726"/>
                  <a:gd name="T7" fmla="*/ 4764 h 1913"/>
                  <a:gd name="T8" fmla="*/ 119 w 4726"/>
                  <a:gd name="T9" fmla="*/ 2796 h 1913"/>
                  <a:gd name="T10" fmla="*/ 178 w 4726"/>
                  <a:gd name="T11" fmla="*/ 1260 h 1913"/>
                  <a:gd name="T12" fmla="*/ 245 w 4726"/>
                  <a:gd name="T13" fmla="*/ 330 h 1913"/>
                  <a:gd name="T14" fmla="*/ 318 w 4726"/>
                  <a:gd name="T15" fmla="*/ 0 h 1913"/>
                  <a:gd name="T16" fmla="*/ 4406 w 4726"/>
                  <a:gd name="T17" fmla="*/ 0 h 1913"/>
                  <a:gd name="T18" fmla="*/ 4479 w 4726"/>
                  <a:gd name="T19" fmla="*/ 330 h 1913"/>
                  <a:gd name="T20" fmla="*/ 4546 w 4726"/>
                  <a:gd name="T21" fmla="*/ 1260 h 1913"/>
                  <a:gd name="T22" fmla="*/ 4605 w 4726"/>
                  <a:gd name="T23" fmla="*/ 2796 h 1913"/>
                  <a:gd name="T24" fmla="*/ 4655 w 4726"/>
                  <a:gd name="T25" fmla="*/ 4764 h 1913"/>
                  <a:gd name="T26" fmla="*/ 4692 w 4726"/>
                  <a:gd name="T27" fmla="*/ 7090 h 1913"/>
                  <a:gd name="T28" fmla="*/ 4716 w 4726"/>
                  <a:gd name="T29" fmla="*/ 9779 h 1913"/>
                  <a:gd name="T30" fmla="*/ 4724 w 4726"/>
                  <a:gd name="T31" fmla="*/ 12655 h 1913"/>
                  <a:gd name="T32" fmla="*/ 4725 w 4726"/>
                  <a:gd name="T33" fmla="*/ 63462 h 1913"/>
                  <a:gd name="T34" fmla="*/ 4716 w 4726"/>
                  <a:gd name="T35" fmla="*/ 66370 h 1913"/>
                  <a:gd name="T36" fmla="*/ 4692 w 4726"/>
                  <a:gd name="T37" fmla="*/ 69049 h 1913"/>
                  <a:gd name="T38" fmla="*/ 4655 w 4726"/>
                  <a:gd name="T39" fmla="*/ 71435 h 1913"/>
                  <a:gd name="T40" fmla="*/ 4605 w 4726"/>
                  <a:gd name="T41" fmla="*/ 73358 h 1913"/>
                  <a:gd name="T42" fmla="*/ 4546 w 4726"/>
                  <a:gd name="T43" fmla="*/ 74914 h 1913"/>
                  <a:gd name="T44" fmla="*/ 4479 w 4726"/>
                  <a:gd name="T45" fmla="*/ 75849 h 1913"/>
                  <a:gd name="T46" fmla="*/ 4406 w 4726"/>
                  <a:gd name="T47" fmla="*/ 76176 h 1913"/>
                  <a:gd name="T48" fmla="*/ 318 w 4726"/>
                  <a:gd name="T49" fmla="*/ 76176 h 1913"/>
                  <a:gd name="T50" fmla="*/ 245 w 4726"/>
                  <a:gd name="T51" fmla="*/ 75849 h 1913"/>
                  <a:gd name="T52" fmla="*/ 178 w 4726"/>
                  <a:gd name="T53" fmla="*/ 74914 h 1913"/>
                  <a:gd name="T54" fmla="*/ 119 w 4726"/>
                  <a:gd name="T55" fmla="*/ 73358 h 1913"/>
                  <a:gd name="T56" fmla="*/ 70 w 4726"/>
                  <a:gd name="T57" fmla="*/ 71435 h 1913"/>
                  <a:gd name="T58" fmla="*/ 32 w 4726"/>
                  <a:gd name="T59" fmla="*/ 69049 h 1913"/>
                  <a:gd name="T60" fmla="*/ 8 w 4726"/>
                  <a:gd name="T61" fmla="*/ 66370 h 1913"/>
                  <a:gd name="T62" fmla="*/ 0 w 4726"/>
                  <a:gd name="T63" fmla="*/ 63462 h 1913"/>
                  <a:gd name="T64" fmla="*/ 0 w 4726"/>
                  <a:gd name="T65" fmla="*/ 12655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6"/>
                  <a:gd name="T100" fmla="*/ 0 h 1913"/>
                  <a:gd name="T101" fmla="*/ 4726 w 4726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6" h="1913">
                    <a:moveTo>
                      <a:pt x="0" y="318"/>
                    </a:moveTo>
                    <a:lnTo>
                      <a:pt x="8" y="245"/>
                    </a:lnTo>
                    <a:lnTo>
                      <a:pt x="32" y="178"/>
                    </a:lnTo>
                    <a:lnTo>
                      <a:pt x="70" y="119"/>
                    </a:lnTo>
                    <a:lnTo>
                      <a:pt x="119" y="70"/>
                    </a:lnTo>
                    <a:lnTo>
                      <a:pt x="178" y="32"/>
                    </a:lnTo>
                    <a:lnTo>
                      <a:pt x="245" y="8"/>
                    </a:lnTo>
                    <a:lnTo>
                      <a:pt x="318" y="0"/>
                    </a:lnTo>
                    <a:lnTo>
                      <a:pt x="4406" y="0"/>
                    </a:lnTo>
                    <a:lnTo>
                      <a:pt x="4479" y="8"/>
                    </a:lnTo>
                    <a:lnTo>
                      <a:pt x="4546" y="32"/>
                    </a:lnTo>
                    <a:lnTo>
                      <a:pt x="4605" y="70"/>
                    </a:lnTo>
                    <a:lnTo>
                      <a:pt x="4655" y="119"/>
                    </a:lnTo>
                    <a:lnTo>
                      <a:pt x="4692" y="178"/>
                    </a:lnTo>
                    <a:lnTo>
                      <a:pt x="4716" y="245"/>
                    </a:lnTo>
                    <a:lnTo>
                      <a:pt x="4724" y="318"/>
                    </a:lnTo>
                    <a:lnTo>
                      <a:pt x="4725" y="1593"/>
                    </a:lnTo>
                    <a:lnTo>
                      <a:pt x="4716" y="1666"/>
                    </a:lnTo>
                    <a:lnTo>
                      <a:pt x="4692" y="1733"/>
                    </a:lnTo>
                    <a:lnTo>
                      <a:pt x="4655" y="1793"/>
                    </a:lnTo>
                    <a:lnTo>
                      <a:pt x="4605" y="1842"/>
                    </a:lnTo>
                    <a:lnTo>
                      <a:pt x="4546" y="1880"/>
                    </a:lnTo>
                    <a:lnTo>
                      <a:pt x="4479" y="1904"/>
                    </a:lnTo>
                    <a:lnTo>
                      <a:pt x="4406" y="1912"/>
                    </a:lnTo>
                    <a:lnTo>
                      <a:pt x="318" y="1912"/>
                    </a:lnTo>
                    <a:lnTo>
                      <a:pt x="245" y="1904"/>
                    </a:lnTo>
                    <a:lnTo>
                      <a:pt x="178" y="1880"/>
                    </a:lnTo>
                    <a:lnTo>
                      <a:pt x="119" y="1842"/>
                    </a:lnTo>
                    <a:lnTo>
                      <a:pt x="70" y="1793"/>
                    </a:lnTo>
                    <a:lnTo>
                      <a:pt x="32" y="1733"/>
                    </a:lnTo>
                    <a:lnTo>
                      <a:pt x="8" y="1666"/>
                    </a:lnTo>
                    <a:lnTo>
                      <a:pt x="0" y="1593"/>
                    </a:lnTo>
                    <a:lnTo>
                      <a:pt x="0" y="318"/>
                    </a:lnTo>
                    <a:close/>
                  </a:path>
                </a:pathLst>
              </a:custGeom>
              <a:noFill/>
              <a:ln w="25400">
                <a:solidFill>
                  <a:srgbClr val="6F2F9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9" name="Group 24"/>
            <p:cNvGrpSpPr>
              <a:grpSpLocks/>
            </p:cNvGrpSpPr>
            <p:nvPr/>
          </p:nvGrpSpPr>
          <p:grpSpPr bwMode="auto">
            <a:xfrm>
              <a:off x="7832" y="5058"/>
              <a:ext cx="5293" cy="2442"/>
              <a:chOff x="7832" y="5058"/>
              <a:chExt cx="5293" cy="2442"/>
            </a:xfrm>
          </p:grpSpPr>
          <p:sp>
            <p:nvSpPr>
              <p:cNvPr id="15396" name="Freeform 25"/>
              <p:cNvSpPr>
                <a:spLocks/>
              </p:cNvSpPr>
              <p:nvPr/>
            </p:nvSpPr>
            <p:spPr bwMode="auto">
              <a:xfrm>
                <a:off x="7832" y="5058"/>
                <a:ext cx="5293" cy="2442"/>
              </a:xfrm>
              <a:custGeom>
                <a:avLst/>
                <a:gdLst>
                  <a:gd name="T0" fmla="*/ 13953 w 4725"/>
                  <a:gd name="T1" fmla="*/ 0 h 1913"/>
                  <a:gd name="T2" fmla="*/ 1016 w 4725"/>
                  <a:gd name="T3" fmla="*/ 0 h 1913"/>
                  <a:gd name="T4" fmla="*/ 781 w 4725"/>
                  <a:gd name="T5" fmla="*/ 1104 h 1913"/>
                  <a:gd name="T6" fmla="*/ 560 w 4725"/>
                  <a:gd name="T7" fmla="*/ 4190 h 1913"/>
                  <a:gd name="T8" fmla="*/ 384 w 4725"/>
                  <a:gd name="T9" fmla="*/ 9251 h 1913"/>
                  <a:gd name="T10" fmla="*/ 209 w 4725"/>
                  <a:gd name="T11" fmla="*/ 15787 h 1913"/>
                  <a:gd name="T12" fmla="*/ 113 w 4725"/>
                  <a:gd name="T13" fmla="*/ 23505 h 1913"/>
                  <a:gd name="T14" fmla="*/ 27 w 4725"/>
                  <a:gd name="T15" fmla="*/ 32411 h 1913"/>
                  <a:gd name="T16" fmla="*/ 0 w 4725"/>
                  <a:gd name="T17" fmla="*/ 41934 h 1913"/>
                  <a:gd name="T18" fmla="*/ 0 w 4725"/>
                  <a:gd name="T19" fmla="*/ 210292 h 1913"/>
                  <a:gd name="T20" fmla="*/ 27 w 4725"/>
                  <a:gd name="T21" fmla="*/ 219931 h 1913"/>
                  <a:gd name="T22" fmla="*/ 113 w 4725"/>
                  <a:gd name="T23" fmla="*/ 228813 h 1913"/>
                  <a:gd name="T24" fmla="*/ 209 w 4725"/>
                  <a:gd name="T25" fmla="*/ 236720 h 1913"/>
                  <a:gd name="T26" fmla="*/ 384 w 4725"/>
                  <a:gd name="T27" fmla="*/ 243087 h 1913"/>
                  <a:gd name="T28" fmla="*/ 560 w 4725"/>
                  <a:gd name="T29" fmla="*/ 248227 h 1913"/>
                  <a:gd name="T30" fmla="*/ 781 w 4725"/>
                  <a:gd name="T31" fmla="*/ 251343 h 1913"/>
                  <a:gd name="T32" fmla="*/ 1016 w 4725"/>
                  <a:gd name="T33" fmla="*/ 252423 h 1913"/>
                  <a:gd name="T34" fmla="*/ 13953 w 4725"/>
                  <a:gd name="T35" fmla="*/ 252423 h 1913"/>
                  <a:gd name="T36" fmla="*/ 14189 w 4725"/>
                  <a:gd name="T37" fmla="*/ 251343 h 1913"/>
                  <a:gd name="T38" fmla="*/ 14396 w 4725"/>
                  <a:gd name="T39" fmla="*/ 248227 h 1913"/>
                  <a:gd name="T40" fmla="*/ 14586 w 4725"/>
                  <a:gd name="T41" fmla="*/ 243087 h 1913"/>
                  <a:gd name="T42" fmla="*/ 14746 w 4725"/>
                  <a:gd name="T43" fmla="*/ 236720 h 1913"/>
                  <a:gd name="T44" fmla="*/ 14858 w 4725"/>
                  <a:gd name="T45" fmla="*/ 228813 h 1913"/>
                  <a:gd name="T46" fmla="*/ 14941 w 4725"/>
                  <a:gd name="T47" fmla="*/ 219931 h 1913"/>
                  <a:gd name="T48" fmla="*/ 14971 w 4725"/>
                  <a:gd name="T49" fmla="*/ 210292 h 1913"/>
                  <a:gd name="T50" fmla="*/ 14971 w 4725"/>
                  <a:gd name="T51" fmla="*/ 41934 h 1913"/>
                  <a:gd name="T52" fmla="*/ 14941 w 4725"/>
                  <a:gd name="T53" fmla="*/ 32411 h 1913"/>
                  <a:gd name="T54" fmla="*/ 14858 w 4725"/>
                  <a:gd name="T55" fmla="*/ 23505 h 1913"/>
                  <a:gd name="T56" fmla="*/ 14746 w 4725"/>
                  <a:gd name="T57" fmla="*/ 15787 h 1913"/>
                  <a:gd name="T58" fmla="*/ 14586 w 4725"/>
                  <a:gd name="T59" fmla="*/ 9251 h 1913"/>
                  <a:gd name="T60" fmla="*/ 14396 w 4725"/>
                  <a:gd name="T61" fmla="*/ 4190 h 1913"/>
                  <a:gd name="T62" fmla="*/ 14189 w 4725"/>
                  <a:gd name="T63" fmla="*/ 1104 h 1913"/>
                  <a:gd name="T64" fmla="*/ 13953 w 4725"/>
                  <a:gd name="T65" fmla="*/ 0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5"/>
                  <a:gd name="T100" fmla="*/ 0 h 1913"/>
                  <a:gd name="T101" fmla="*/ 4725 w 4725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5" h="1913">
                    <a:moveTo>
                      <a:pt x="4406" y="0"/>
                    </a:moveTo>
                    <a:lnTo>
                      <a:pt x="319" y="0"/>
                    </a:lnTo>
                    <a:lnTo>
                      <a:pt x="246" y="8"/>
                    </a:lnTo>
                    <a:lnTo>
                      <a:pt x="179" y="32"/>
                    </a:lnTo>
                    <a:lnTo>
                      <a:pt x="119" y="70"/>
                    </a:lnTo>
                    <a:lnTo>
                      <a:pt x="70" y="119"/>
                    </a:lnTo>
                    <a:lnTo>
                      <a:pt x="32" y="178"/>
                    </a:lnTo>
                    <a:lnTo>
                      <a:pt x="8" y="245"/>
                    </a:lnTo>
                    <a:lnTo>
                      <a:pt x="0" y="318"/>
                    </a:lnTo>
                    <a:lnTo>
                      <a:pt x="0" y="1593"/>
                    </a:lnTo>
                    <a:lnTo>
                      <a:pt x="8" y="1666"/>
                    </a:lnTo>
                    <a:lnTo>
                      <a:pt x="32" y="1733"/>
                    </a:lnTo>
                    <a:lnTo>
                      <a:pt x="70" y="1793"/>
                    </a:lnTo>
                    <a:lnTo>
                      <a:pt x="119" y="1842"/>
                    </a:lnTo>
                    <a:lnTo>
                      <a:pt x="179" y="1880"/>
                    </a:lnTo>
                    <a:lnTo>
                      <a:pt x="246" y="1904"/>
                    </a:lnTo>
                    <a:lnTo>
                      <a:pt x="319" y="1912"/>
                    </a:lnTo>
                    <a:lnTo>
                      <a:pt x="4406" y="1912"/>
                    </a:lnTo>
                    <a:lnTo>
                      <a:pt x="4479" y="1904"/>
                    </a:lnTo>
                    <a:lnTo>
                      <a:pt x="4546" y="1880"/>
                    </a:lnTo>
                    <a:lnTo>
                      <a:pt x="4606" y="1842"/>
                    </a:lnTo>
                    <a:lnTo>
                      <a:pt x="4655" y="1793"/>
                    </a:lnTo>
                    <a:lnTo>
                      <a:pt x="4693" y="1733"/>
                    </a:lnTo>
                    <a:lnTo>
                      <a:pt x="4717" y="1666"/>
                    </a:lnTo>
                    <a:lnTo>
                      <a:pt x="4725" y="1593"/>
                    </a:lnTo>
                    <a:lnTo>
                      <a:pt x="4725" y="318"/>
                    </a:lnTo>
                    <a:lnTo>
                      <a:pt x="4717" y="245"/>
                    </a:lnTo>
                    <a:lnTo>
                      <a:pt x="4693" y="178"/>
                    </a:lnTo>
                    <a:lnTo>
                      <a:pt x="4655" y="119"/>
                    </a:lnTo>
                    <a:lnTo>
                      <a:pt x="4606" y="70"/>
                    </a:lnTo>
                    <a:lnTo>
                      <a:pt x="4546" y="32"/>
                    </a:lnTo>
                    <a:lnTo>
                      <a:pt x="4479" y="8"/>
                    </a:lnTo>
                    <a:lnTo>
                      <a:pt x="4406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ru-RU" altLang="ru-RU" sz="1600" b="1"/>
                  <a:t>Расходы бюджета</a:t>
                </a:r>
                <a:r>
                  <a:rPr lang="ru-RU" altLang="ru-RU" sz="1600"/>
                  <a:t>-выплачиваемые из бюджета денежные </a:t>
                </a:r>
                <a:r>
                  <a:rPr lang="ru-RU" altLang="ru-RU"/>
                  <a:t>средства</a:t>
                </a:r>
              </a:p>
            </p:txBody>
          </p:sp>
        </p:grpSp>
        <p:grpSp>
          <p:nvGrpSpPr>
            <p:cNvPr id="15380" name="Group 26"/>
            <p:cNvGrpSpPr>
              <a:grpSpLocks/>
            </p:cNvGrpSpPr>
            <p:nvPr/>
          </p:nvGrpSpPr>
          <p:grpSpPr bwMode="auto">
            <a:xfrm>
              <a:off x="7832" y="5233"/>
              <a:ext cx="5293" cy="2190"/>
              <a:chOff x="7832" y="5233"/>
              <a:chExt cx="5293" cy="2190"/>
            </a:xfrm>
          </p:grpSpPr>
          <p:sp>
            <p:nvSpPr>
              <p:cNvPr id="15395" name="Freeform 27"/>
              <p:cNvSpPr>
                <a:spLocks/>
              </p:cNvSpPr>
              <p:nvPr/>
            </p:nvSpPr>
            <p:spPr bwMode="auto">
              <a:xfrm>
                <a:off x="7832" y="5233"/>
                <a:ext cx="5293" cy="2190"/>
              </a:xfrm>
              <a:custGeom>
                <a:avLst/>
                <a:gdLst>
                  <a:gd name="T0" fmla="*/ 0 w 4725"/>
                  <a:gd name="T1" fmla="*/ 4754 h 1913"/>
                  <a:gd name="T2" fmla="*/ 27 w 4725"/>
                  <a:gd name="T3" fmla="*/ 3665 h 1913"/>
                  <a:gd name="T4" fmla="*/ 113 w 4725"/>
                  <a:gd name="T5" fmla="*/ 2667 h 1913"/>
                  <a:gd name="T6" fmla="*/ 241 w 4725"/>
                  <a:gd name="T7" fmla="*/ 1789 h 1913"/>
                  <a:gd name="T8" fmla="*/ 411 w 4725"/>
                  <a:gd name="T9" fmla="*/ 1044 h 1913"/>
                  <a:gd name="T10" fmla="*/ 625 w 4725"/>
                  <a:gd name="T11" fmla="*/ 481 h 1913"/>
                  <a:gd name="T12" fmla="*/ 860 w 4725"/>
                  <a:gd name="T13" fmla="*/ 111 h 1913"/>
                  <a:gd name="T14" fmla="*/ 1112 w 4725"/>
                  <a:gd name="T15" fmla="*/ 0 h 1913"/>
                  <a:gd name="T16" fmla="*/ 15361 w 4725"/>
                  <a:gd name="T17" fmla="*/ 0 h 1913"/>
                  <a:gd name="T18" fmla="*/ 15614 w 4725"/>
                  <a:gd name="T19" fmla="*/ 111 h 1913"/>
                  <a:gd name="T20" fmla="*/ 15845 w 4725"/>
                  <a:gd name="T21" fmla="*/ 481 h 1913"/>
                  <a:gd name="T22" fmla="*/ 16056 w 4725"/>
                  <a:gd name="T23" fmla="*/ 1044 h 1913"/>
                  <a:gd name="T24" fmla="*/ 16229 w 4725"/>
                  <a:gd name="T25" fmla="*/ 1789 h 1913"/>
                  <a:gd name="T26" fmla="*/ 16358 w 4725"/>
                  <a:gd name="T27" fmla="*/ 2667 h 1913"/>
                  <a:gd name="T28" fmla="*/ 16441 w 4725"/>
                  <a:gd name="T29" fmla="*/ 3665 h 1913"/>
                  <a:gd name="T30" fmla="*/ 16468 w 4725"/>
                  <a:gd name="T31" fmla="*/ 4754 h 1913"/>
                  <a:gd name="T32" fmla="*/ 16468 w 4725"/>
                  <a:gd name="T33" fmla="*/ 23812 h 1913"/>
                  <a:gd name="T34" fmla="*/ 16441 w 4725"/>
                  <a:gd name="T35" fmla="*/ 24890 h 1913"/>
                  <a:gd name="T36" fmla="*/ 16358 w 4725"/>
                  <a:gd name="T37" fmla="*/ 25896 h 1913"/>
                  <a:gd name="T38" fmla="*/ 16229 w 4725"/>
                  <a:gd name="T39" fmla="*/ 26807 h 1913"/>
                  <a:gd name="T40" fmla="*/ 16056 w 4725"/>
                  <a:gd name="T41" fmla="*/ 27530 h 1913"/>
                  <a:gd name="T42" fmla="*/ 15845 w 4725"/>
                  <a:gd name="T43" fmla="*/ 28104 h 1913"/>
                  <a:gd name="T44" fmla="*/ 15614 w 4725"/>
                  <a:gd name="T45" fmla="*/ 28471 h 1913"/>
                  <a:gd name="T46" fmla="*/ 15361 w 4725"/>
                  <a:gd name="T47" fmla="*/ 28578 h 1913"/>
                  <a:gd name="T48" fmla="*/ 1112 w 4725"/>
                  <a:gd name="T49" fmla="*/ 28578 h 1913"/>
                  <a:gd name="T50" fmla="*/ 860 w 4725"/>
                  <a:gd name="T51" fmla="*/ 28471 h 1913"/>
                  <a:gd name="T52" fmla="*/ 625 w 4725"/>
                  <a:gd name="T53" fmla="*/ 28104 h 1913"/>
                  <a:gd name="T54" fmla="*/ 411 w 4725"/>
                  <a:gd name="T55" fmla="*/ 27530 h 1913"/>
                  <a:gd name="T56" fmla="*/ 241 w 4725"/>
                  <a:gd name="T57" fmla="*/ 26807 h 1913"/>
                  <a:gd name="T58" fmla="*/ 113 w 4725"/>
                  <a:gd name="T59" fmla="*/ 25896 h 1913"/>
                  <a:gd name="T60" fmla="*/ 27 w 4725"/>
                  <a:gd name="T61" fmla="*/ 24890 h 1913"/>
                  <a:gd name="T62" fmla="*/ 0 w 4725"/>
                  <a:gd name="T63" fmla="*/ 23812 h 1913"/>
                  <a:gd name="T64" fmla="*/ 0 w 4725"/>
                  <a:gd name="T65" fmla="*/ 4754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5"/>
                  <a:gd name="T100" fmla="*/ 0 h 1913"/>
                  <a:gd name="T101" fmla="*/ 4725 w 4725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5" h="1913">
                    <a:moveTo>
                      <a:pt x="0" y="318"/>
                    </a:moveTo>
                    <a:lnTo>
                      <a:pt x="8" y="245"/>
                    </a:lnTo>
                    <a:lnTo>
                      <a:pt x="32" y="178"/>
                    </a:lnTo>
                    <a:lnTo>
                      <a:pt x="70" y="119"/>
                    </a:lnTo>
                    <a:lnTo>
                      <a:pt x="119" y="70"/>
                    </a:lnTo>
                    <a:lnTo>
                      <a:pt x="179" y="32"/>
                    </a:lnTo>
                    <a:lnTo>
                      <a:pt x="246" y="8"/>
                    </a:lnTo>
                    <a:lnTo>
                      <a:pt x="319" y="0"/>
                    </a:lnTo>
                    <a:lnTo>
                      <a:pt x="4406" y="0"/>
                    </a:lnTo>
                    <a:lnTo>
                      <a:pt x="4479" y="8"/>
                    </a:lnTo>
                    <a:lnTo>
                      <a:pt x="4546" y="32"/>
                    </a:lnTo>
                    <a:lnTo>
                      <a:pt x="4606" y="70"/>
                    </a:lnTo>
                    <a:lnTo>
                      <a:pt x="4655" y="119"/>
                    </a:lnTo>
                    <a:lnTo>
                      <a:pt x="4693" y="178"/>
                    </a:lnTo>
                    <a:lnTo>
                      <a:pt x="4717" y="245"/>
                    </a:lnTo>
                    <a:lnTo>
                      <a:pt x="4725" y="318"/>
                    </a:lnTo>
                    <a:lnTo>
                      <a:pt x="4725" y="1593"/>
                    </a:lnTo>
                    <a:lnTo>
                      <a:pt x="4717" y="1666"/>
                    </a:lnTo>
                    <a:lnTo>
                      <a:pt x="4693" y="1733"/>
                    </a:lnTo>
                    <a:lnTo>
                      <a:pt x="4655" y="1793"/>
                    </a:lnTo>
                    <a:lnTo>
                      <a:pt x="4606" y="1842"/>
                    </a:lnTo>
                    <a:lnTo>
                      <a:pt x="4546" y="1880"/>
                    </a:lnTo>
                    <a:lnTo>
                      <a:pt x="4479" y="1904"/>
                    </a:lnTo>
                    <a:lnTo>
                      <a:pt x="4406" y="1912"/>
                    </a:lnTo>
                    <a:lnTo>
                      <a:pt x="319" y="1912"/>
                    </a:lnTo>
                    <a:lnTo>
                      <a:pt x="246" y="1904"/>
                    </a:lnTo>
                    <a:lnTo>
                      <a:pt x="179" y="1880"/>
                    </a:lnTo>
                    <a:lnTo>
                      <a:pt x="119" y="1842"/>
                    </a:lnTo>
                    <a:lnTo>
                      <a:pt x="70" y="1793"/>
                    </a:lnTo>
                    <a:lnTo>
                      <a:pt x="32" y="1733"/>
                    </a:lnTo>
                    <a:lnTo>
                      <a:pt x="8" y="1666"/>
                    </a:lnTo>
                    <a:lnTo>
                      <a:pt x="0" y="1593"/>
                    </a:lnTo>
                    <a:lnTo>
                      <a:pt x="0" y="318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81" name="Group 28"/>
            <p:cNvGrpSpPr>
              <a:grpSpLocks/>
            </p:cNvGrpSpPr>
            <p:nvPr/>
          </p:nvGrpSpPr>
          <p:grpSpPr bwMode="auto">
            <a:xfrm>
              <a:off x="2526" y="7675"/>
              <a:ext cx="9063" cy="2916"/>
              <a:chOff x="2526" y="7675"/>
              <a:chExt cx="9063" cy="2916"/>
            </a:xfrm>
          </p:grpSpPr>
          <p:sp>
            <p:nvSpPr>
              <p:cNvPr id="43037" name="Freeform 29"/>
              <p:cNvSpPr>
                <a:spLocks/>
              </p:cNvSpPr>
              <p:nvPr/>
            </p:nvSpPr>
            <p:spPr bwMode="auto">
              <a:xfrm>
                <a:off x="2526" y="7674"/>
                <a:ext cx="9063" cy="2922"/>
              </a:xfrm>
              <a:custGeom>
                <a:avLst/>
                <a:gdLst/>
                <a:ahLst/>
                <a:cxnLst>
                  <a:cxn ang="0">
                    <a:pos x="8718" y="0"/>
                  </a:cxn>
                  <a:cxn ang="0">
                    <a:pos x="281" y="0"/>
                  </a:cxn>
                  <a:cxn ang="0">
                    <a:pos x="206" y="10"/>
                  </a:cxn>
                  <a:cxn ang="0">
                    <a:pos x="139" y="39"/>
                  </a:cxn>
                  <a:cxn ang="0">
                    <a:pos x="82" y="83"/>
                  </a:cxn>
                  <a:cxn ang="0">
                    <a:pos x="38" y="140"/>
                  </a:cxn>
                  <a:cxn ang="0">
                    <a:pos x="10" y="207"/>
                  </a:cxn>
                  <a:cxn ang="0">
                    <a:pos x="0" y="282"/>
                  </a:cxn>
                  <a:cxn ang="0">
                    <a:pos x="0" y="1407"/>
                  </a:cxn>
                  <a:cxn ang="0">
                    <a:pos x="10" y="1482"/>
                  </a:cxn>
                  <a:cxn ang="0">
                    <a:pos x="38" y="1549"/>
                  </a:cxn>
                  <a:cxn ang="0">
                    <a:pos x="82" y="1606"/>
                  </a:cxn>
                  <a:cxn ang="0">
                    <a:pos x="139" y="1650"/>
                  </a:cxn>
                  <a:cxn ang="0">
                    <a:pos x="206" y="1678"/>
                  </a:cxn>
                  <a:cxn ang="0">
                    <a:pos x="281" y="1688"/>
                  </a:cxn>
                  <a:cxn ang="0">
                    <a:pos x="8718" y="1688"/>
                  </a:cxn>
                  <a:cxn ang="0">
                    <a:pos x="8793" y="1678"/>
                  </a:cxn>
                  <a:cxn ang="0">
                    <a:pos x="8860" y="1650"/>
                  </a:cxn>
                  <a:cxn ang="0">
                    <a:pos x="8917" y="1606"/>
                  </a:cxn>
                  <a:cxn ang="0">
                    <a:pos x="8961" y="1549"/>
                  </a:cxn>
                  <a:cxn ang="0">
                    <a:pos x="8989" y="1482"/>
                  </a:cxn>
                  <a:cxn ang="0">
                    <a:pos x="8999" y="1407"/>
                  </a:cxn>
                  <a:cxn ang="0">
                    <a:pos x="8999" y="282"/>
                  </a:cxn>
                  <a:cxn ang="0">
                    <a:pos x="8989" y="207"/>
                  </a:cxn>
                  <a:cxn ang="0">
                    <a:pos x="8961" y="140"/>
                  </a:cxn>
                  <a:cxn ang="0">
                    <a:pos x="8917" y="83"/>
                  </a:cxn>
                  <a:cxn ang="0">
                    <a:pos x="8860" y="39"/>
                  </a:cxn>
                  <a:cxn ang="0">
                    <a:pos x="8793" y="10"/>
                  </a:cxn>
                  <a:cxn ang="0">
                    <a:pos x="8718" y="0"/>
                  </a:cxn>
                </a:cxnLst>
                <a:rect l="0" t="0" r="r" b="b"/>
                <a:pathLst>
                  <a:path w="9000" h="1688">
                    <a:moveTo>
                      <a:pt x="8718" y="0"/>
                    </a:moveTo>
                    <a:lnTo>
                      <a:pt x="281" y="0"/>
                    </a:lnTo>
                    <a:lnTo>
                      <a:pt x="206" y="10"/>
                    </a:lnTo>
                    <a:lnTo>
                      <a:pt x="139" y="39"/>
                    </a:lnTo>
                    <a:lnTo>
                      <a:pt x="82" y="83"/>
                    </a:lnTo>
                    <a:lnTo>
                      <a:pt x="38" y="140"/>
                    </a:lnTo>
                    <a:lnTo>
                      <a:pt x="10" y="207"/>
                    </a:lnTo>
                    <a:lnTo>
                      <a:pt x="0" y="282"/>
                    </a:lnTo>
                    <a:lnTo>
                      <a:pt x="0" y="1407"/>
                    </a:lnTo>
                    <a:lnTo>
                      <a:pt x="10" y="1482"/>
                    </a:lnTo>
                    <a:lnTo>
                      <a:pt x="38" y="1549"/>
                    </a:lnTo>
                    <a:lnTo>
                      <a:pt x="82" y="1606"/>
                    </a:lnTo>
                    <a:lnTo>
                      <a:pt x="139" y="1650"/>
                    </a:lnTo>
                    <a:lnTo>
                      <a:pt x="206" y="1678"/>
                    </a:lnTo>
                    <a:lnTo>
                      <a:pt x="281" y="1688"/>
                    </a:lnTo>
                    <a:lnTo>
                      <a:pt x="8718" y="1688"/>
                    </a:lnTo>
                    <a:lnTo>
                      <a:pt x="8793" y="1678"/>
                    </a:lnTo>
                    <a:lnTo>
                      <a:pt x="8860" y="1650"/>
                    </a:lnTo>
                    <a:lnTo>
                      <a:pt x="8917" y="1606"/>
                    </a:lnTo>
                    <a:lnTo>
                      <a:pt x="8961" y="1549"/>
                    </a:lnTo>
                    <a:lnTo>
                      <a:pt x="8989" y="1482"/>
                    </a:lnTo>
                    <a:lnTo>
                      <a:pt x="8999" y="1407"/>
                    </a:lnTo>
                    <a:lnTo>
                      <a:pt x="8999" y="282"/>
                    </a:lnTo>
                    <a:lnTo>
                      <a:pt x="8989" y="207"/>
                    </a:lnTo>
                    <a:lnTo>
                      <a:pt x="8961" y="140"/>
                    </a:lnTo>
                    <a:lnTo>
                      <a:pt x="8917" y="83"/>
                    </a:lnTo>
                    <a:lnTo>
                      <a:pt x="8860" y="39"/>
                    </a:lnTo>
                    <a:lnTo>
                      <a:pt x="8793" y="10"/>
                    </a:lnTo>
                    <a:lnTo>
                      <a:pt x="8718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ru-RU" b="1" dirty="0"/>
                  <a:t>Дефицит бюджета - </a:t>
                </a:r>
                <a:r>
                  <a:rPr lang="ru-RU" dirty="0"/>
                  <a:t>превышение</a:t>
                </a:r>
                <a:r>
                  <a:rPr lang="ru-RU" b="1" dirty="0"/>
                  <a:t> </a:t>
                </a:r>
                <a:r>
                  <a:rPr lang="ru-RU" dirty="0"/>
                  <a:t>расходов над доходами</a:t>
                </a:r>
              </a:p>
              <a:p>
                <a:pPr eaLnBrk="1" hangingPunct="1">
                  <a:defRPr/>
                </a:pPr>
                <a:r>
                  <a:rPr lang="ru-RU" b="1" dirty="0"/>
                  <a:t>Профицит бюджета - </a:t>
                </a:r>
                <a:r>
                  <a:rPr lang="ru-RU" dirty="0"/>
                  <a:t>превышение доходов над расходами</a:t>
                </a:r>
              </a:p>
              <a:p>
                <a:pPr eaLnBrk="1" hangingPunct="1">
                  <a:defRPr/>
                </a:pPr>
                <a:endParaRPr lang="ru-RU" dirty="0"/>
              </a:p>
            </p:txBody>
          </p:sp>
        </p:grpSp>
        <p:grpSp>
          <p:nvGrpSpPr>
            <p:cNvPr id="15382" name="Group 30"/>
            <p:cNvGrpSpPr>
              <a:grpSpLocks/>
            </p:cNvGrpSpPr>
            <p:nvPr/>
          </p:nvGrpSpPr>
          <p:grpSpPr bwMode="auto">
            <a:xfrm>
              <a:off x="2588" y="7762"/>
              <a:ext cx="9000" cy="2829"/>
              <a:chOff x="2588" y="7762"/>
              <a:chExt cx="9000" cy="2829"/>
            </a:xfrm>
          </p:grpSpPr>
          <p:sp>
            <p:nvSpPr>
              <p:cNvPr id="15393" name="Freeform 31"/>
              <p:cNvSpPr>
                <a:spLocks/>
              </p:cNvSpPr>
              <p:nvPr/>
            </p:nvSpPr>
            <p:spPr bwMode="auto">
              <a:xfrm>
                <a:off x="2588" y="7762"/>
                <a:ext cx="9000" cy="2829"/>
              </a:xfrm>
              <a:custGeom>
                <a:avLst/>
                <a:gdLst>
                  <a:gd name="T0" fmla="*/ 0 w 9000"/>
                  <a:gd name="T1" fmla="*/ 28162472 h 1688"/>
                  <a:gd name="T2" fmla="*/ 10 w 9000"/>
                  <a:gd name="T3" fmla="*/ 20694873 h 1688"/>
                  <a:gd name="T4" fmla="*/ 38 w 9000"/>
                  <a:gd name="T5" fmla="*/ 14006211 h 1688"/>
                  <a:gd name="T6" fmla="*/ 82 w 9000"/>
                  <a:gd name="T7" fmla="*/ 8314177 h 1688"/>
                  <a:gd name="T8" fmla="*/ 139 w 9000"/>
                  <a:gd name="T9" fmla="*/ 3906263 h 1688"/>
                  <a:gd name="T10" fmla="*/ 206 w 9000"/>
                  <a:gd name="T11" fmla="*/ 986480 h 1688"/>
                  <a:gd name="T12" fmla="*/ 281 w 9000"/>
                  <a:gd name="T13" fmla="*/ 0 h 1688"/>
                  <a:gd name="T14" fmla="*/ 8718 w 9000"/>
                  <a:gd name="T15" fmla="*/ 0 h 1688"/>
                  <a:gd name="T16" fmla="*/ 8793 w 9000"/>
                  <a:gd name="T17" fmla="*/ 986480 h 1688"/>
                  <a:gd name="T18" fmla="*/ 8860 w 9000"/>
                  <a:gd name="T19" fmla="*/ 3906263 h 1688"/>
                  <a:gd name="T20" fmla="*/ 8917 w 9000"/>
                  <a:gd name="T21" fmla="*/ 8314177 h 1688"/>
                  <a:gd name="T22" fmla="*/ 8961 w 9000"/>
                  <a:gd name="T23" fmla="*/ 14006211 h 1688"/>
                  <a:gd name="T24" fmla="*/ 8989 w 9000"/>
                  <a:gd name="T25" fmla="*/ 20694873 h 1688"/>
                  <a:gd name="T26" fmla="*/ 8999 w 9000"/>
                  <a:gd name="T27" fmla="*/ 28162472 h 1688"/>
                  <a:gd name="T28" fmla="*/ 9000 w 9000"/>
                  <a:gd name="T29" fmla="*/ 140624857 h 1688"/>
                  <a:gd name="T30" fmla="*/ 8989 w 9000"/>
                  <a:gd name="T31" fmla="*/ 148092664 h 1688"/>
                  <a:gd name="T32" fmla="*/ 8961 w 9000"/>
                  <a:gd name="T33" fmla="*/ 154789374 h 1688"/>
                  <a:gd name="T34" fmla="*/ 8917 w 9000"/>
                  <a:gd name="T35" fmla="*/ 160482125 h 1688"/>
                  <a:gd name="T36" fmla="*/ 8860 w 9000"/>
                  <a:gd name="T37" fmla="*/ 164881420 h 1688"/>
                  <a:gd name="T38" fmla="*/ 8793 w 9000"/>
                  <a:gd name="T39" fmla="*/ 167700551 h 1688"/>
                  <a:gd name="T40" fmla="*/ 8718 w 9000"/>
                  <a:gd name="T41" fmla="*/ 168675121 h 1688"/>
                  <a:gd name="T42" fmla="*/ 281 w 9000"/>
                  <a:gd name="T43" fmla="*/ 168675121 h 1688"/>
                  <a:gd name="T44" fmla="*/ 206 w 9000"/>
                  <a:gd name="T45" fmla="*/ 167700551 h 1688"/>
                  <a:gd name="T46" fmla="*/ 139 w 9000"/>
                  <a:gd name="T47" fmla="*/ 164881420 h 1688"/>
                  <a:gd name="T48" fmla="*/ 82 w 9000"/>
                  <a:gd name="T49" fmla="*/ 160482125 h 1688"/>
                  <a:gd name="T50" fmla="*/ 38 w 9000"/>
                  <a:gd name="T51" fmla="*/ 154789374 h 1688"/>
                  <a:gd name="T52" fmla="*/ 10 w 9000"/>
                  <a:gd name="T53" fmla="*/ 148092664 h 1688"/>
                  <a:gd name="T54" fmla="*/ 0 w 9000"/>
                  <a:gd name="T55" fmla="*/ 140624857 h 1688"/>
                  <a:gd name="T56" fmla="*/ 0 w 9000"/>
                  <a:gd name="T57" fmla="*/ 28162472 h 168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00"/>
                  <a:gd name="T88" fmla="*/ 0 h 1688"/>
                  <a:gd name="T89" fmla="*/ 9000 w 9000"/>
                  <a:gd name="T90" fmla="*/ 1688 h 168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00" h="1688">
                    <a:moveTo>
                      <a:pt x="0" y="282"/>
                    </a:moveTo>
                    <a:lnTo>
                      <a:pt x="10" y="207"/>
                    </a:lnTo>
                    <a:lnTo>
                      <a:pt x="38" y="140"/>
                    </a:lnTo>
                    <a:lnTo>
                      <a:pt x="82" y="83"/>
                    </a:lnTo>
                    <a:lnTo>
                      <a:pt x="139" y="39"/>
                    </a:lnTo>
                    <a:lnTo>
                      <a:pt x="206" y="10"/>
                    </a:lnTo>
                    <a:lnTo>
                      <a:pt x="281" y="0"/>
                    </a:lnTo>
                    <a:lnTo>
                      <a:pt x="8718" y="0"/>
                    </a:lnTo>
                    <a:lnTo>
                      <a:pt x="8793" y="10"/>
                    </a:lnTo>
                    <a:lnTo>
                      <a:pt x="8860" y="39"/>
                    </a:lnTo>
                    <a:lnTo>
                      <a:pt x="8917" y="83"/>
                    </a:lnTo>
                    <a:lnTo>
                      <a:pt x="8961" y="140"/>
                    </a:lnTo>
                    <a:lnTo>
                      <a:pt x="8989" y="207"/>
                    </a:lnTo>
                    <a:lnTo>
                      <a:pt x="8999" y="282"/>
                    </a:lnTo>
                    <a:lnTo>
                      <a:pt x="9000" y="1407"/>
                    </a:lnTo>
                    <a:lnTo>
                      <a:pt x="8989" y="1482"/>
                    </a:lnTo>
                    <a:lnTo>
                      <a:pt x="8961" y="1549"/>
                    </a:lnTo>
                    <a:lnTo>
                      <a:pt x="8917" y="1606"/>
                    </a:lnTo>
                    <a:lnTo>
                      <a:pt x="8860" y="1650"/>
                    </a:lnTo>
                    <a:lnTo>
                      <a:pt x="8793" y="1678"/>
                    </a:lnTo>
                    <a:lnTo>
                      <a:pt x="8718" y="1688"/>
                    </a:lnTo>
                    <a:lnTo>
                      <a:pt x="281" y="1688"/>
                    </a:lnTo>
                    <a:lnTo>
                      <a:pt x="206" y="1678"/>
                    </a:lnTo>
                    <a:lnTo>
                      <a:pt x="139" y="1650"/>
                    </a:lnTo>
                    <a:lnTo>
                      <a:pt x="82" y="1606"/>
                    </a:lnTo>
                    <a:lnTo>
                      <a:pt x="38" y="1549"/>
                    </a:lnTo>
                    <a:lnTo>
                      <a:pt x="10" y="1482"/>
                    </a:lnTo>
                    <a:lnTo>
                      <a:pt x="0" y="1407"/>
                    </a:lnTo>
                    <a:lnTo>
                      <a:pt x="0" y="282"/>
                    </a:lnTo>
                    <a:close/>
                  </a:path>
                </a:pathLst>
              </a:custGeom>
              <a:noFill/>
              <a:ln w="25400">
                <a:solidFill>
                  <a:srgbClr val="0850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83" name="Group 32"/>
            <p:cNvGrpSpPr>
              <a:grpSpLocks/>
            </p:cNvGrpSpPr>
            <p:nvPr/>
          </p:nvGrpSpPr>
          <p:grpSpPr bwMode="auto">
            <a:xfrm>
              <a:off x="4275" y="6065"/>
              <a:ext cx="1238" cy="992"/>
              <a:chOff x="4275" y="6065"/>
              <a:chExt cx="1238" cy="992"/>
            </a:xfrm>
          </p:grpSpPr>
          <p:sp>
            <p:nvSpPr>
              <p:cNvPr id="15384" name="Freeform 33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198 w 1238"/>
                  <a:gd name="T1" fmla="*/ 910 h 992"/>
                  <a:gd name="T2" fmla="*/ 1088 w 1238"/>
                  <a:gd name="T3" fmla="*/ 974 h 992"/>
                  <a:gd name="T4" fmla="*/ 1086 w 1238"/>
                  <a:gd name="T5" fmla="*/ 980 h 992"/>
                  <a:gd name="T6" fmla="*/ 1092 w 1238"/>
                  <a:gd name="T7" fmla="*/ 990 h 992"/>
                  <a:gd name="T8" fmla="*/ 1098 w 1238"/>
                  <a:gd name="T9" fmla="*/ 991 h 992"/>
                  <a:gd name="T10" fmla="*/ 1220 w 1238"/>
                  <a:gd name="T11" fmla="*/ 920 h 992"/>
                  <a:gd name="T12" fmla="*/ 1218 w 1238"/>
                  <a:gd name="T13" fmla="*/ 920 h 992"/>
                  <a:gd name="T14" fmla="*/ 1218 w 1238"/>
                  <a:gd name="T15" fmla="*/ 919 h 992"/>
                  <a:gd name="T16" fmla="*/ 1213 w 1238"/>
                  <a:gd name="T17" fmla="*/ 919 h 992"/>
                  <a:gd name="T18" fmla="*/ 1198 w 1238"/>
                  <a:gd name="T19" fmla="*/ 910 h 9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38"/>
                  <a:gd name="T31" fmla="*/ 0 h 992"/>
                  <a:gd name="T32" fmla="*/ 1238 w 1238"/>
                  <a:gd name="T33" fmla="*/ 992 h 9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38" h="992">
                    <a:moveTo>
                      <a:pt x="1198" y="910"/>
                    </a:moveTo>
                    <a:lnTo>
                      <a:pt x="1088" y="974"/>
                    </a:lnTo>
                    <a:lnTo>
                      <a:pt x="1086" y="980"/>
                    </a:lnTo>
                    <a:lnTo>
                      <a:pt x="1092" y="990"/>
                    </a:lnTo>
                    <a:lnTo>
                      <a:pt x="1098" y="991"/>
                    </a:lnTo>
                    <a:lnTo>
                      <a:pt x="1220" y="920"/>
                    </a:lnTo>
                    <a:lnTo>
                      <a:pt x="1218" y="920"/>
                    </a:lnTo>
                    <a:lnTo>
                      <a:pt x="1218" y="919"/>
                    </a:lnTo>
                    <a:lnTo>
                      <a:pt x="1213" y="919"/>
                    </a:lnTo>
                    <a:lnTo>
                      <a:pt x="1198" y="91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5" name="Freeform 35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20 w 1238"/>
                  <a:gd name="T1" fmla="*/ 900 h 992"/>
                  <a:gd name="T2" fmla="*/ 1218 w 1238"/>
                  <a:gd name="T3" fmla="*/ 900 h 992"/>
                  <a:gd name="T4" fmla="*/ 1218 w 1238"/>
                  <a:gd name="T5" fmla="*/ 920 h 992"/>
                  <a:gd name="T6" fmla="*/ 1220 w 1238"/>
                  <a:gd name="T7" fmla="*/ 920 h 992"/>
                  <a:gd name="T8" fmla="*/ 1238 w 1238"/>
                  <a:gd name="T9" fmla="*/ 910 h 992"/>
                  <a:gd name="T10" fmla="*/ 1220 w 1238"/>
                  <a:gd name="T11" fmla="*/ 900 h 9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38"/>
                  <a:gd name="T19" fmla="*/ 0 h 992"/>
                  <a:gd name="T20" fmla="*/ 1238 w 1238"/>
                  <a:gd name="T21" fmla="*/ 992 h 9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38" h="992">
                    <a:moveTo>
                      <a:pt x="1220" y="900"/>
                    </a:moveTo>
                    <a:lnTo>
                      <a:pt x="1218" y="900"/>
                    </a:lnTo>
                    <a:lnTo>
                      <a:pt x="1218" y="920"/>
                    </a:lnTo>
                    <a:lnTo>
                      <a:pt x="1220" y="920"/>
                    </a:lnTo>
                    <a:lnTo>
                      <a:pt x="1238" y="910"/>
                    </a:lnTo>
                    <a:lnTo>
                      <a:pt x="1220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6" name="Freeform 36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13 w 1238"/>
                  <a:gd name="T1" fmla="*/ 901 h 992"/>
                  <a:gd name="T2" fmla="*/ 1198 w 1238"/>
                  <a:gd name="T3" fmla="*/ 910 h 992"/>
                  <a:gd name="T4" fmla="*/ 1213 w 1238"/>
                  <a:gd name="T5" fmla="*/ 919 h 992"/>
                  <a:gd name="T6" fmla="*/ 1213 w 1238"/>
                  <a:gd name="T7" fmla="*/ 901 h 9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8"/>
                  <a:gd name="T13" fmla="*/ 0 h 992"/>
                  <a:gd name="T14" fmla="*/ 1238 w 1238"/>
                  <a:gd name="T15" fmla="*/ 992 h 9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8" h="992">
                    <a:moveTo>
                      <a:pt x="1213" y="901"/>
                    </a:moveTo>
                    <a:lnTo>
                      <a:pt x="1198" y="910"/>
                    </a:lnTo>
                    <a:lnTo>
                      <a:pt x="1213" y="919"/>
                    </a:lnTo>
                    <a:lnTo>
                      <a:pt x="1213" y="901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7" name="Freeform 37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18 w 1238"/>
                  <a:gd name="T1" fmla="*/ 901 h 992"/>
                  <a:gd name="T2" fmla="*/ 1213 w 1238"/>
                  <a:gd name="T3" fmla="*/ 901 h 992"/>
                  <a:gd name="T4" fmla="*/ 1213 w 1238"/>
                  <a:gd name="T5" fmla="*/ 919 h 992"/>
                  <a:gd name="T6" fmla="*/ 1218 w 1238"/>
                  <a:gd name="T7" fmla="*/ 919 h 992"/>
                  <a:gd name="T8" fmla="*/ 1218 w 1238"/>
                  <a:gd name="T9" fmla="*/ 901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1218" y="901"/>
                    </a:moveTo>
                    <a:lnTo>
                      <a:pt x="1213" y="901"/>
                    </a:lnTo>
                    <a:lnTo>
                      <a:pt x="1213" y="919"/>
                    </a:lnTo>
                    <a:lnTo>
                      <a:pt x="1218" y="919"/>
                    </a:lnTo>
                    <a:lnTo>
                      <a:pt x="1218" y="901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8" name="Freeform 38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9 w 1238"/>
                  <a:gd name="T1" fmla="*/ 900 h 992"/>
                  <a:gd name="T2" fmla="*/ 619 w 1238"/>
                  <a:gd name="T3" fmla="*/ 900 h 992"/>
                  <a:gd name="T4" fmla="*/ 629 w 1238"/>
                  <a:gd name="T5" fmla="*/ 910 h 992"/>
                  <a:gd name="T6" fmla="*/ 629 w 1238"/>
                  <a:gd name="T7" fmla="*/ 900 h 9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8"/>
                  <a:gd name="T13" fmla="*/ 0 h 992"/>
                  <a:gd name="T14" fmla="*/ 1238 w 1238"/>
                  <a:gd name="T15" fmla="*/ 992 h 9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8" h="992">
                    <a:moveTo>
                      <a:pt x="629" y="900"/>
                    </a:moveTo>
                    <a:lnTo>
                      <a:pt x="619" y="900"/>
                    </a:lnTo>
                    <a:lnTo>
                      <a:pt x="629" y="910"/>
                    </a:lnTo>
                    <a:lnTo>
                      <a:pt x="629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9" name="Freeform 39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181 w 1238"/>
                  <a:gd name="T1" fmla="*/ 900 h 992"/>
                  <a:gd name="T2" fmla="*/ 629 w 1238"/>
                  <a:gd name="T3" fmla="*/ 900 h 992"/>
                  <a:gd name="T4" fmla="*/ 629 w 1238"/>
                  <a:gd name="T5" fmla="*/ 910 h 992"/>
                  <a:gd name="T6" fmla="*/ 1198 w 1238"/>
                  <a:gd name="T7" fmla="*/ 910 h 992"/>
                  <a:gd name="T8" fmla="*/ 1181 w 1238"/>
                  <a:gd name="T9" fmla="*/ 900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1181" y="900"/>
                    </a:moveTo>
                    <a:lnTo>
                      <a:pt x="629" y="900"/>
                    </a:lnTo>
                    <a:lnTo>
                      <a:pt x="629" y="910"/>
                    </a:lnTo>
                    <a:lnTo>
                      <a:pt x="1198" y="910"/>
                    </a:lnTo>
                    <a:lnTo>
                      <a:pt x="1181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0" name="Freeform 40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098 w 1238"/>
                  <a:gd name="T1" fmla="*/ 829 h 992"/>
                  <a:gd name="T2" fmla="*/ 1092 w 1238"/>
                  <a:gd name="T3" fmla="*/ 830 h 992"/>
                  <a:gd name="T4" fmla="*/ 1086 w 1238"/>
                  <a:gd name="T5" fmla="*/ 840 h 992"/>
                  <a:gd name="T6" fmla="*/ 1088 w 1238"/>
                  <a:gd name="T7" fmla="*/ 846 h 992"/>
                  <a:gd name="T8" fmla="*/ 1198 w 1238"/>
                  <a:gd name="T9" fmla="*/ 910 h 992"/>
                  <a:gd name="T10" fmla="*/ 1213 w 1238"/>
                  <a:gd name="T11" fmla="*/ 901 h 992"/>
                  <a:gd name="T12" fmla="*/ 1218 w 1238"/>
                  <a:gd name="T13" fmla="*/ 901 h 992"/>
                  <a:gd name="T14" fmla="*/ 1218 w 1238"/>
                  <a:gd name="T15" fmla="*/ 900 h 992"/>
                  <a:gd name="T16" fmla="*/ 1220 w 1238"/>
                  <a:gd name="T17" fmla="*/ 900 h 992"/>
                  <a:gd name="T18" fmla="*/ 1098 w 1238"/>
                  <a:gd name="T19" fmla="*/ 829 h 9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38"/>
                  <a:gd name="T31" fmla="*/ 0 h 992"/>
                  <a:gd name="T32" fmla="*/ 1238 w 1238"/>
                  <a:gd name="T33" fmla="*/ 992 h 9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38" h="992">
                    <a:moveTo>
                      <a:pt x="1098" y="829"/>
                    </a:moveTo>
                    <a:lnTo>
                      <a:pt x="1092" y="830"/>
                    </a:lnTo>
                    <a:lnTo>
                      <a:pt x="1086" y="840"/>
                    </a:lnTo>
                    <a:lnTo>
                      <a:pt x="1088" y="846"/>
                    </a:lnTo>
                    <a:lnTo>
                      <a:pt x="1198" y="910"/>
                    </a:lnTo>
                    <a:lnTo>
                      <a:pt x="1213" y="901"/>
                    </a:lnTo>
                    <a:lnTo>
                      <a:pt x="1218" y="901"/>
                    </a:lnTo>
                    <a:lnTo>
                      <a:pt x="1218" y="900"/>
                    </a:lnTo>
                    <a:lnTo>
                      <a:pt x="1220" y="900"/>
                    </a:lnTo>
                    <a:lnTo>
                      <a:pt x="1098" y="829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1" name="Freeform 41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4 w 1238"/>
                  <a:gd name="T1" fmla="*/ 0 h 992"/>
                  <a:gd name="T2" fmla="*/ 0 w 1238"/>
                  <a:gd name="T3" fmla="*/ 0 h 992"/>
                  <a:gd name="T4" fmla="*/ 0 w 1238"/>
                  <a:gd name="T5" fmla="*/ 20 h 992"/>
                  <a:gd name="T6" fmla="*/ 609 w 1238"/>
                  <a:gd name="T7" fmla="*/ 20 h 992"/>
                  <a:gd name="T8" fmla="*/ 609 w 1238"/>
                  <a:gd name="T9" fmla="*/ 10 h 992"/>
                  <a:gd name="T10" fmla="*/ 629 w 1238"/>
                  <a:gd name="T11" fmla="*/ 10 h 992"/>
                  <a:gd name="T12" fmla="*/ 629 w 1238"/>
                  <a:gd name="T13" fmla="*/ 4 h 992"/>
                  <a:gd name="T14" fmla="*/ 624 w 1238"/>
                  <a:gd name="T15" fmla="*/ 0 h 9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38"/>
                  <a:gd name="T25" fmla="*/ 0 h 992"/>
                  <a:gd name="T26" fmla="*/ 1238 w 1238"/>
                  <a:gd name="T27" fmla="*/ 992 h 9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38" h="992">
                    <a:moveTo>
                      <a:pt x="624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609" y="20"/>
                    </a:lnTo>
                    <a:lnTo>
                      <a:pt x="609" y="10"/>
                    </a:lnTo>
                    <a:lnTo>
                      <a:pt x="629" y="10"/>
                    </a:lnTo>
                    <a:lnTo>
                      <a:pt x="629" y="4"/>
                    </a:lnTo>
                    <a:lnTo>
                      <a:pt x="624" y="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2" name="Freeform 42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9 w 1238"/>
                  <a:gd name="T1" fmla="*/ 10 h 992"/>
                  <a:gd name="T2" fmla="*/ 609 w 1238"/>
                  <a:gd name="T3" fmla="*/ 10 h 992"/>
                  <a:gd name="T4" fmla="*/ 619 w 1238"/>
                  <a:gd name="T5" fmla="*/ 20 h 992"/>
                  <a:gd name="T6" fmla="*/ 629 w 1238"/>
                  <a:gd name="T7" fmla="*/ 20 h 992"/>
                  <a:gd name="T8" fmla="*/ 629 w 1238"/>
                  <a:gd name="T9" fmla="*/ 10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629" y="10"/>
                    </a:moveTo>
                    <a:lnTo>
                      <a:pt x="609" y="10"/>
                    </a:lnTo>
                    <a:lnTo>
                      <a:pt x="619" y="20"/>
                    </a:lnTo>
                    <a:lnTo>
                      <a:pt x="629" y="20"/>
                    </a:lnTo>
                    <a:lnTo>
                      <a:pt x="629" y="1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365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b="1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Важно: </a:t>
            </a:r>
            <a:r>
              <a:rPr lang="ru-RU" altLang="ru-RU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Обязательное требование, предъявляемое к составлению и</a:t>
            </a:r>
            <a:endParaRPr lang="ru-RU" altLang="ru-RU" sz="800">
              <a:ea typeface="Arial" charset="0"/>
              <a:cs typeface="Times New Roman" pitchFamily="18" charset="0"/>
            </a:endParaRPr>
          </a:p>
          <a:p>
            <a:r>
              <a:rPr lang="ru-RU" altLang="ru-RU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утверждению бюджета–это его сбалансированность.</a:t>
            </a:r>
            <a:endParaRPr lang="ru-RU" altLang="ru-RU">
              <a:ea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2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dirty="0" smtClean="0"/>
              <a:t>→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бюджета основывается 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 Константиновского городского поселения 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</a:t>
            </a:r>
          </a:p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</a:p>
          <a:p>
            <a:pPr>
              <a:buFont typeface="Arial" charset="0"/>
              <a:buNone/>
              <a:defRPr/>
            </a:pP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grpSp>
        <p:nvGrpSpPr>
          <p:cNvPr id="16388" name="Group 2"/>
          <p:cNvGrpSpPr>
            <a:grpSpLocks/>
          </p:cNvGrpSpPr>
          <p:nvPr/>
        </p:nvGrpSpPr>
        <p:grpSpPr bwMode="auto">
          <a:xfrm>
            <a:off x="428625" y="0"/>
            <a:ext cx="7999413" cy="6091238"/>
            <a:chOff x="-131" y="0"/>
            <a:chExt cx="14531" cy="9818"/>
          </a:xfrm>
        </p:grpSpPr>
        <p:pic>
          <p:nvPicPr>
            <p:cNvPr id="1638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71" y="6975"/>
              <a:ext cx="4152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"/>
              <a:ext cx="1440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3" y="0"/>
              <a:ext cx="7467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4317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31" y="461"/>
              <a:ext cx="14403" cy="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876" y="7070"/>
              <a:ext cx="3679" cy="2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95" name="Group 9"/>
            <p:cNvGrpSpPr>
              <a:grpSpLocks/>
            </p:cNvGrpSpPr>
            <p:nvPr/>
          </p:nvGrpSpPr>
          <p:grpSpPr bwMode="auto">
            <a:xfrm>
              <a:off x="9900" y="6975"/>
              <a:ext cx="3853" cy="2813"/>
              <a:chOff x="9900" y="6975"/>
              <a:chExt cx="3853" cy="2813"/>
            </a:xfrm>
          </p:grpSpPr>
          <p:sp>
            <p:nvSpPr>
              <p:cNvPr id="16396" name="Freeform 10"/>
              <p:cNvSpPr>
                <a:spLocks/>
              </p:cNvSpPr>
              <p:nvPr/>
            </p:nvSpPr>
            <p:spPr bwMode="auto">
              <a:xfrm>
                <a:off x="9900" y="6975"/>
                <a:ext cx="3631" cy="113"/>
              </a:xfrm>
              <a:custGeom>
                <a:avLst/>
                <a:gdLst>
                  <a:gd name="T0" fmla="*/ 3399 w 3631"/>
                  <a:gd name="T1" fmla="*/ 0 h 2701"/>
                  <a:gd name="T2" fmla="*/ 232 w 3631"/>
                  <a:gd name="T3" fmla="*/ 0 h 2701"/>
                  <a:gd name="T4" fmla="*/ 159 w 3631"/>
                  <a:gd name="T5" fmla="*/ 0 h 2701"/>
                  <a:gd name="T6" fmla="*/ 95 w 3631"/>
                  <a:gd name="T7" fmla="*/ 0 h 2701"/>
                  <a:gd name="T8" fmla="*/ 45 w 3631"/>
                  <a:gd name="T9" fmla="*/ 0 h 2701"/>
                  <a:gd name="T10" fmla="*/ 12 w 3631"/>
                  <a:gd name="T11" fmla="*/ 0 h 2701"/>
                  <a:gd name="T12" fmla="*/ 0 w 3631"/>
                  <a:gd name="T13" fmla="*/ 0 h 2701"/>
                  <a:gd name="T14" fmla="*/ 0 w 3631"/>
                  <a:gd name="T15" fmla="*/ 0 h 2701"/>
                  <a:gd name="T16" fmla="*/ 12 w 3631"/>
                  <a:gd name="T17" fmla="*/ 0 h 2701"/>
                  <a:gd name="T18" fmla="*/ 45 w 3631"/>
                  <a:gd name="T19" fmla="*/ 0 h 2701"/>
                  <a:gd name="T20" fmla="*/ 95 w 3631"/>
                  <a:gd name="T21" fmla="*/ 0 h 2701"/>
                  <a:gd name="T22" fmla="*/ 159 w 3631"/>
                  <a:gd name="T23" fmla="*/ 0 h 2701"/>
                  <a:gd name="T24" fmla="*/ 232 w 3631"/>
                  <a:gd name="T25" fmla="*/ 0 h 2701"/>
                  <a:gd name="T26" fmla="*/ 3399 w 3631"/>
                  <a:gd name="T27" fmla="*/ 0 h 2701"/>
                  <a:gd name="T28" fmla="*/ 3472 w 3631"/>
                  <a:gd name="T29" fmla="*/ 0 h 2701"/>
                  <a:gd name="T30" fmla="*/ 3536 w 3631"/>
                  <a:gd name="T31" fmla="*/ 0 h 2701"/>
                  <a:gd name="T32" fmla="*/ 3586 w 3631"/>
                  <a:gd name="T33" fmla="*/ 0 h 2701"/>
                  <a:gd name="T34" fmla="*/ 3619 w 3631"/>
                  <a:gd name="T35" fmla="*/ 0 h 2701"/>
                  <a:gd name="T36" fmla="*/ 3631 w 3631"/>
                  <a:gd name="T37" fmla="*/ 0 h 2701"/>
                  <a:gd name="T38" fmla="*/ 3631 w 3631"/>
                  <a:gd name="T39" fmla="*/ 0 h 2701"/>
                  <a:gd name="T40" fmla="*/ 3619 w 3631"/>
                  <a:gd name="T41" fmla="*/ 0 h 2701"/>
                  <a:gd name="T42" fmla="*/ 3586 w 3631"/>
                  <a:gd name="T43" fmla="*/ 0 h 2701"/>
                  <a:gd name="T44" fmla="*/ 3536 w 3631"/>
                  <a:gd name="T45" fmla="*/ 0 h 2701"/>
                  <a:gd name="T46" fmla="*/ 3472 w 3631"/>
                  <a:gd name="T47" fmla="*/ 0 h 2701"/>
                  <a:gd name="T48" fmla="*/ 3399 w 3631"/>
                  <a:gd name="T49" fmla="*/ 0 h 27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31"/>
                  <a:gd name="T76" fmla="*/ 0 h 2701"/>
                  <a:gd name="T77" fmla="*/ 3631 w 3631"/>
                  <a:gd name="T78" fmla="*/ 2701 h 27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31" h="2701">
                    <a:moveTo>
                      <a:pt x="3399" y="0"/>
                    </a:moveTo>
                    <a:lnTo>
                      <a:pt x="232" y="0"/>
                    </a:lnTo>
                    <a:lnTo>
                      <a:pt x="159" y="12"/>
                    </a:lnTo>
                    <a:lnTo>
                      <a:pt x="95" y="45"/>
                    </a:lnTo>
                    <a:lnTo>
                      <a:pt x="45" y="95"/>
                    </a:lnTo>
                    <a:lnTo>
                      <a:pt x="12" y="159"/>
                    </a:lnTo>
                    <a:lnTo>
                      <a:pt x="0" y="233"/>
                    </a:lnTo>
                    <a:lnTo>
                      <a:pt x="0" y="2468"/>
                    </a:lnTo>
                    <a:lnTo>
                      <a:pt x="12" y="2542"/>
                    </a:lnTo>
                    <a:lnTo>
                      <a:pt x="45" y="2606"/>
                    </a:lnTo>
                    <a:lnTo>
                      <a:pt x="95" y="2656"/>
                    </a:lnTo>
                    <a:lnTo>
                      <a:pt x="159" y="2689"/>
                    </a:lnTo>
                    <a:lnTo>
                      <a:pt x="232" y="2701"/>
                    </a:lnTo>
                    <a:lnTo>
                      <a:pt x="3399" y="2701"/>
                    </a:lnTo>
                    <a:lnTo>
                      <a:pt x="3472" y="2689"/>
                    </a:lnTo>
                    <a:lnTo>
                      <a:pt x="3536" y="2656"/>
                    </a:lnTo>
                    <a:lnTo>
                      <a:pt x="3586" y="2606"/>
                    </a:lnTo>
                    <a:lnTo>
                      <a:pt x="3619" y="2542"/>
                    </a:lnTo>
                    <a:lnTo>
                      <a:pt x="3631" y="2468"/>
                    </a:lnTo>
                    <a:lnTo>
                      <a:pt x="3631" y="233"/>
                    </a:lnTo>
                    <a:lnTo>
                      <a:pt x="3619" y="159"/>
                    </a:lnTo>
                    <a:lnTo>
                      <a:pt x="3586" y="95"/>
                    </a:lnTo>
                    <a:lnTo>
                      <a:pt x="3536" y="45"/>
                    </a:lnTo>
                    <a:lnTo>
                      <a:pt x="3472" y="12"/>
                    </a:lnTo>
                    <a:lnTo>
                      <a:pt x="3399" y="0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16397" name="Picture 1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990" y="7088"/>
                <a:ext cx="3763" cy="2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186737" cy="2714625"/>
          </a:xfrm>
          <a:extLst>
            <a:ext uri="{91240B29-F687-4F45-9708-019B960494DF}"/>
          </a:ex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Основные задачи и приоритетные направления бюджетной политики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8"/>
            <a:ext cx="8229600" cy="31972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Укрепление налогового потенциала Константиновского городского поселения, оптимизация бюджетных расходов, совершенствование контроля за эффективным использованием бюджетных средств.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umismaclub.com/imgs/a/e/u/v/t/russia_5000_rubles_1997_2010_unc_2_lg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2214563"/>
            <a:ext cx="8215312" cy="43957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92881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Основные характеристики проекта бюджета Константиновского городского поселения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357188" y="2714625"/>
            <a:ext cx="1500187" cy="1000125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доходы</a:t>
            </a: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2667000" y="2228850"/>
            <a:ext cx="914400" cy="571500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на </a:t>
            </a:r>
            <a:r>
              <a:rPr lang="ru-RU" dirty="0" smtClean="0"/>
              <a:t>2020г</a:t>
            </a:r>
            <a:endParaRPr lang="ru-RU" dirty="0"/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092325" y="2714625"/>
            <a:ext cx="2032000" cy="1071563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163 991,2 </a:t>
            </a:r>
            <a:r>
              <a:rPr lang="ru-RU" b="1" dirty="0"/>
              <a:t>тыс. руб.</a:t>
            </a: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500063" y="4071938"/>
            <a:ext cx="1479550" cy="857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расходы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124075" y="3983038"/>
            <a:ext cx="2000250" cy="10350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163 991,2 </a:t>
            </a:r>
            <a:r>
              <a:rPr lang="ru-RU" b="1" dirty="0"/>
              <a:t>тыс.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500063" y="5357813"/>
            <a:ext cx="1592262" cy="928687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дефицит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124075" y="5230813"/>
            <a:ext cx="2000250" cy="103346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0,0 тыс.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5043488" y="2230438"/>
            <a:ext cx="914400" cy="571500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на </a:t>
            </a:r>
            <a:r>
              <a:rPr lang="ru-RU" dirty="0" smtClean="0"/>
              <a:t>2021г</a:t>
            </a:r>
            <a:endParaRPr lang="ru-RU" dirty="0"/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4427538" y="2714625"/>
            <a:ext cx="2144712" cy="1033463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85 883,7 </a:t>
            </a:r>
            <a:r>
              <a:rPr lang="ru-RU" b="1" dirty="0"/>
              <a:t>тыс.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4427538" y="3929063"/>
            <a:ext cx="2144712" cy="1033462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85 883,7 </a:t>
            </a:r>
            <a:r>
              <a:rPr lang="ru-RU" b="1" dirty="0"/>
              <a:t>тыс.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4427538" y="5143500"/>
            <a:ext cx="2144712" cy="103346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0,0 тыс. руб.</a:t>
            </a:r>
          </a:p>
        </p:txBody>
      </p:sp>
      <p:sp>
        <p:nvSpPr>
          <p:cNvPr id="15" name="Прямоугольник с одним скругленным углом 14"/>
          <p:cNvSpPr/>
          <p:nvPr/>
        </p:nvSpPr>
        <p:spPr>
          <a:xfrm>
            <a:off x="7494588" y="2230438"/>
            <a:ext cx="822325" cy="571500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на </a:t>
            </a:r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6929438" y="2714625"/>
            <a:ext cx="2000250" cy="1000125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86 241,6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тыс. руб.</a:t>
            </a: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929438" y="3786188"/>
            <a:ext cx="2000250" cy="1033462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86 241,6 </a:t>
            </a:r>
            <a:r>
              <a:rPr lang="ru-RU" b="1" dirty="0"/>
              <a:t>тыс. руб.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6973888" y="5072063"/>
            <a:ext cx="1955800" cy="1033462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0,0 тыс. руб.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Основные параметры проекта бюджета Константиновского городского поселения Константиновского района на 2020 -2022 годы </a:t>
            </a:r>
            <a:r>
              <a:rPr lang="ru-RU" sz="1600" b="1" dirty="0" smtClean="0">
                <a:solidFill>
                  <a:srgbClr val="0070C0"/>
                </a:solidFill>
              </a:rPr>
              <a:t>тыс. рублей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18488" cy="4592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124"/>
                <a:gridCol w="1849120"/>
                <a:gridCol w="2054622"/>
                <a:gridCol w="2054622"/>
              </a:tblGrid>
              <a:tr h="37086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2019 (план)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2020 (план)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2021 (план)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37086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 Доходы</a:t>
                      </a:r>
                      <a:r>
                        <a:rPr lang="ru-RU" sz="1800" baseline="0" dirty="0" smtClean="0"/>
                        <a:t>, всего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163 991,2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85 883,7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86 241,6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370866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из них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446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Налоговые</a:t>
                      </a:r>
                      <a:r>
                        <a:rPr lang="ru-RU" sz="1800" baseline="0" dirty="0" smtClean="0"/>
                        <a:t> и неналоговые доходы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68 528,7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70 221,2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72 145,3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64012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Безвозмездные поступления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95 462,5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15 662,5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14 096,3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37086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2.</a:t>
                      </a:r>
                      <a:r>
                        <a:rPr lang="ru-RU" sz="1800" baseline="0" dirty="0" smtClean="0"/>
                        <a:t> Расходы, всего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163 991,2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85 883,7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86 241,6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64012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3. Дефицит</a:t>
                      </a:r>
                      <a:r>
                        <a:rPr lang="ru-RU" sz="1800" baseline="0" dirty="0" smtClean="0"/>
                        <a:t> (-), </a:t>
                      </a:r>
                      <a:r>
                        <a:rPr lang="ru-RU" sz="1800" baseline="0" dirty="0" err="1" smtClean="0"/>
                        <a:t>профицит</a:t>
                      </a:r>
                      <a:r>
                        <a:rPr lang="ru-RU" sz="1800" baseline="0" dirty="0" smtClean="0"/>
                        <a:t> (+)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 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91446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4. Источники финансирования дефицита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 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Доходы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бюджета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1187624" y="1648686"/>
            <a:ext cx="6552728" cy="1713942"/>
          </a:xfrm>
          <a:prstGeom prst="flowChartMerg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Доходы бюджета - это поступающие в бюджет денежные средства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14375" y="3429000"/>
            <a:ext cx="1857375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Налоговые доходы –поступления от уплаты федеральных, региональных и местных налогов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419475" y="3429000"/>
            <a:ext cx="2000250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Неналоговые доходы-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 поступления от использования имущества,      штрафы, иные неналоговые поступления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143625" y="3429000"/>
            <a:ext cx="2000250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4"/>
                </a:solidFill>
              </a:rPr>
              <a:t>Безвозмездные поступления-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4"/>
                </a:solidFill>
              </a:rPr>
              <a:t>поступления из других бюджетов бюджетной системы Российской Федерации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2343</TotalTime>
  <Words>809</Words>
  <Application>Microsoft Office PowerPoint</Application>
  <PresentationFormat>Экран (4:3)</PresentationFormat>
  <Paragraphs>168</Paragraphs>
  <Slides>24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Основные понятия</vt:lpstr>
      <vt:lpstr>Основные понятия</vt:lpstr>
      <vt:lpstr>Основные задачи и приоритетные направления бюджетной политики</vt:lpstr>
      <vt:lpstr>Основные характеристики проекта бюджета Константиновского городского поселения</vt:lpstr>
      <vt:lpstr>Основные параметры проекта бюджета Константиновского городского поселения Константиновского района на 2020 -2022 годы тыс. рублей</vt:lpstr>
      <vt:lpstr>Доходы бюджета</vt:lpstr>
      <vt:lpstr>Динамика собственных доходов бюджета Константиновского городского поселения Константиновского района</vt:lpstr>
      <vt:lpstr>Динамика поступлений в бюджет Константиновского городского поселения Константиновского района налога на доходы физических лиц</vt:lpstr>
      <vt:lpstr>Динамика поступлений в бюджет Константиновского городского поселения Константиновского района налога на имущество физических лиц</vt:lpstr>
      <vt:lpstr>Безвозмездные поступления из областного бюджета и бюджета Константиновского района</vt:lpstr>
      <vt:lpstr>Расходы бюджета</vt:lpstr>
      <vt:lpstr>Динамика расходов бюджета Константиновского городского поселения Константиновского района</vt:lpstr>
      <vt:lpstr>Муниципальные программы Константиновского городского поселения на  2020 год             163991.2  тыс.руб.</vt:lpstr>
      <vt:lpstr>Структура расходов  проекта  бюджета Константиновского городского поселения Константиновского района в 2020 году по разделам (Всего расходов  163 991,2   тыс.руб.)</vt:lpstr>
      <vt:lpstr>Слайд 18</vt:lpstr>
      <vt:lpstr>Слайд 19</vt:lpstr>
      <vt:lpstr>Слайд 20</vt:lpstr>
      <vt:lpstr>Слайд 21</vt:lpstr>
      <vt:lpstr>Слайд 22</vt:lpstr>
      <vt:lpstr>Расходы на финансовое обеспечение  выполнения муниципального задания  муниципальными бюджетными учреждениями  культуры </vt:lpstr>
      <vt:lpstr>Слайд 24</vt:lpstr>
    </vt:vector>
  </TitlesOfParts>
  <Company>Администрация Зерноградского городского поселения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Зерноградского городского поселения</dc:title>
  <dc:creator>Пользователь</dc:creator>
  <cp:lastModifiedBy>Хрипунова</cp:lastModifiedBy>
  <cp:revision>372</cp:revision>
  <dcterms:created xsi:type="dcterms:W3CDTF">2014-05-06T10:38:29Z</dcterms:created>
  <dcterms:modified xsi:type="dcterms:W3CDTF">2020-01-29T08:58:52Z</dcterms:modified>
</cp:coreProperties>
</file>