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29"/>
  </p:notesMasterIdLst>
  <p:sldIdLst>
    <p:sldId id="292" r:id="rId2"/>
    <p:sldId id="293" r:id="rId3"/>
    <p:sldId id="282" r:id="rId4"/>
    <p:sldId id="283" r:id="rId5"/>
    <p:sldId id="284" r:id="rId6"/>
    <p:sldId id="285" r:id="rId7"/>
    <p:sldId id="287" r:id="rId8"/>
    <p:sldId id="288" r:id="rId9"/>
    <p:sldId id="260" r:id="rId10"/>
    <p:sldId id="289" r:id="rId11"/>
    <p:sldId id="294" r:id="rId12"/>
    <p:sldId id="271" r:id="rId13"/>
    <p:sldId id="295" r:id="rId14"/>
    <p:sldId id="296" r:id="rId15"/>
    <p:sldId id="290" r:id="rId16"/>
    <p:sldId id="264" r:id="rId17"/>
    <p:sldId id="291" r:id="rId18"/>
    <p:sldId id="267" r:id="rId19"/>
    <p:sldId id="268" r:id="rId20"/>
    <p:sldId id="273" r:id="rId21"/>
    <p:sldId id="275" r:id="rId22"/>
    <p:sldId id="276" r:id="rId23"/>
    <p:sldId id="277" r:id="rId24"/>
    <p:sldId id="278" r:id="rId25"/>
    <p:sldId id="279" r:id="rId26"/>
    <p:sldId id="270" r:id="rId27"/>
    <p:sldId id="280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17D9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7" autoAdjust="0"/>
    <p:restoredTop sz="94792" autoAdjust="0"/>
  </p:normalViewPr>
  <p:slideViewPr>
    <p:cSldViewPr>
      <p:cViewPr>
        <p:scale>
          <a:sx n="100" d="100"/>
          <a:sy n="100" d="100"/>
        </p:scale>
        <p:origin x="-1956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2"/>
  <c:chart>
    <c:autoTitleDeleted val="1"/>
    <c:view3D>
      <c:hPercent val="81"/>
      <c:depthPercent val="100"/>
      <c:rAngAx val="1"/>
    </c:view3D>
    <c:plotArea>
      <c:layout>
        <c:manualLayout>
          <c:layoutTarget val="inner"/>
          <c:xMode val="edge"/>
          <c:yMode val="edge"/>
          <c:x val="0.10903663947836138"/>
          <c:y val="3.110505082768587E-2"/>
          <c:w val="0.89096338636573369"/>
          <c:h val="0.81215607120042221"/>
        </c:manualLayout>
      </c:layout>
      <c:bar3DChart>
        <c:barDir val="col"/>
        <c:grouping val="stacked"/>
        <c:ser>
          <c:idx val="0"/>
          <c:order val="0"/>
          <c:dLbls>
            <c:dLbl>
              <c:idx val="1"/>
              <c:layout>
                <c:manualLayout>
                  <c:x val="5.9786200779951481E-3"/>
                  <c:y val="-1.3778850961004341E-2"/>
                </c:manualLayout>
              </c:layout>
              <c:showVal val="1"/>
            </c:dLbl>
            <c:dLbl>
              <c:idx val="2"/>
              <c:layout>
                <c:manualLayout>
                  <c:x val="1.0462585136491441E-2"/>
                  <c:y val="-4.9603863459615899E-2"/>
                </c:manualLayout>
              </c:layout>
              <c:showVal val="1"/>
            </c:dLbl>
            <c:dLbl>
              <c:idx val="3"/>
              <c:layout>
                <c:manualLayout>
                  <c:x val="5.9786200779951481E-3"/>
                  <c:y val="-7.4405795189423821E-2"/>
                </c:manualLayout>
              </c:layout>
              <c:showVal val="1"/>
            </c:dLbl>
            <c:dLbl>
              <c:idx val="4"/>
              <c:layout>
                <c:manualLayout>
                  <c:x val="8.967930116992727E-3"/>
                  <c:y val="2.7557701922008688E-3"/>
                </c:manualLayout>
              </c:layout>
              <c:showVal val="1"/>
            </c:dLbl>
            <c:dLbl>
              <c:idx val="6"/>
              <c:layout>
                <c:manualLayout>
                  <c:x val="8.967930116992727E-3"/>
                  <c:y val="-4.1336552883012974E-2"/>
                </c:manualLayout>
              </c:layout>
              <c:showVal val="1"/>
            </c:dLbl>
            <c:dLbl>
              <c:idx val="7"/>
              <c:layout>
                <c:manualLayout>
                  <c:x val="1.3451895175488981E-2"/>
                  <c:y val="-7.9917335573825563E-2"/>
                </c:manualLayout>
              </c:layout>
              <c:showVal val="1"/>
            </c:dLbl>
            <c:dLbl>
              <c:idx val="9"/>
              <c:layout>
                <c:manualLayout>
                  <c:x val="1.9431988041853521E-2"/>
                  <c:y val="-1.1023080768803538E-2"/>
                </c:manualLayout>
              </c:layout>
              <c:showVal val="1"/>
            </c:dLbl>
            <c:showVal val="1"/>
          </c:dLbls>
          <c:cat>
            <c:strRef>
              <c:f>Sheet1!$A$1:$E$1</c:f>
              <c:strCache>
                <c:ptCount val="5"/>
                <c:pt idx="0">
                  <c:v>2020 факт</c:v>
                </c:pt>
                <c:pt idx="1">
                  <c:v>2021 план</c:v>
                </c:pt>
                <c:pt idx="2">
                  <c:v>2022 план</c:v>
                </c:pt>
                <c:pt idx="3">
                  <c:v>2023 план</c:v>
                </c:pt>
                <c:pt idx="4">
                  <c:v>2024 план</c:v>
                </c:pt>
              </c:strCache>
            </c:strRef>
          </c:cat>
          <c:val>
            <c:numRef>
              <c:f>Sheet1!$A$2:$E$2</c:f>
              <c:numCache>
                <c:formatCode>General</c:formatCode>
                <c:ptCount val="5"/>
                <c:pt idx="0">
                  <c:v>78681.5</c:v>
                </c:pt>
                <c:pt idx="1">
                  <c:v>87976.8</c:v>
                </c:pt>
                <c:pt idx="2">
                  <c:v>82320.3</c:v>
                </c:pt>
                <c:pt idx="3">
                  <c:v>84404.1</c:v>
                </c:pt>
                <c:pt idx="4">
                  <c:v>86378.9</c:v>
                </c:pt>
              </c:numCache>
            </c:numRef>
          </c:val>
        </c:ser>
        <c:gapWidth val="121"/>
        <c:gapDepth val="204"/>
        <c:shape val="box"/>
        <c:axId val="105570688"/>
        <c:axId val="105572224"/>
        <c:axId val="0"/>
      </c:bar3DChart>
      <c:catAx>
        <c:axId val="105570688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05572224"/>
        <c:crosses val="autoZero"/>
        <c:auto val="1"/>
        <c:lblAlgn val="ctr"/>
        <c:lblOffset val="100"/>
      </c:catAx>
      <c:valAx>
        <c:axId val="10557222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55706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3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7.3110360225169507E-2"/>
          <c:y val="3.3678290213723504E-2"/>
          <c:w val="0.82457742785923127"/>
          <c:h val="0.7620042963454175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2020 факт</c:v>
                </c:pt>
                <c:pt idx="1">
                  <c:v>2021 план</c:v>
                </c:pt>
                <c:pt idx="2">
                  <c:v>2022 план</c:v>
                </c:pt>
                <c:pt idx="3">
                  <c:v>2023 план</c:v>
                </c:pt>
                <c:pt idx="4">
                  <c:v>2024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231.9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hape val="box"/>
        <c:axId val="115392512"/>
        <c:axId val="115394048"/>
        <c:axId val="115222720"/>
      </c:bar3DChart>
      <c:catAx>
        <c:axId val="1153925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15394048"/>
        <c:crosses val="autoZero"/>
        <c:auto val="1"/>
        <c:lblAlgn val="ctr"/>
        <c:lblOffset val="100"/>
      </c:catAx>
      <c:valAx>
        <c:axId val="11539404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15392512"/>
        <c:crosses val="autoZero"/>
        <c:crossBetween val="between"/>
      </c:valAx>
      <c:serAx>
        <c:axId val="115222720"/>
        <c:scaling>
          <c:orientation val="minMax"/>
        </c:scaling>
        <c:delete val="1"/>
        <c:axPos val="b"/>
        <c:tickLblPos val="none"/>
        <c:crossAx val="115394048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2071005917159763"/>
          <c:y val="0.12266112266112371"/>
          <c:w val="0.85088757396449965"/>
          <c:h val="0.72765072765073247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0"/>
                  <c:y val="-0.19361625360171969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1.6099819897526547E-2"/>
                  <c:y val="-0.30305152737660657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3.2199639795053212E-3"/>
                  <c:y val="-0.33672391930734141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8.0499099487633067E-3"/>
                  <c:y val="-0.24693087415871492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-3.2199639795053212E-3"/>
                  <c:y val="-0.24973690681960944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5"/>
              <c:layout>
                <c:manualLayout>
                  <c:x val="6.4399279590106719E-3"/>
                  <c:y val="-0.26657310278497637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6"/>
              <c:layout>
                <c:manualLayout>
                  <c:x val="1.7709801887279202E-2"/>
                  <c:y val="-0.26657310278497637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7"/>
              <c:layout>
                <c:manualLayout>
                  <c:x val="-1.9685039370078827E-3"/>
                  <c:y val="-6.1993652861725992E-2"/>
                </c:manualLayout>
              </c:layout>
              <c:showVal val="1"/>
            </c:dLbl>
            <c:dLbl>
              <c:idx val="9"/>
              <c:layout>
                <c:manualLayout>
                  <c:x val="-3.937007874015748E-3"/>
                  <c:y val="-6.4811546173622558E-2"/>
                </c:manualLayout>
              </c:layout>
              <c:showVal val="1"/>
            </c:dLbl>
            <c:spPr>
              <a:noFill/>
              <a:ln w="21079">
                <a:noFill/>
              </a:ln>
            </c:spPr>
            <c:txPr>
              <a:bodyPr/>
              <a:lstStyle/>
              <a:p>
                <a:pPr>
                  <a:defRPr sz="1400" b="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2020 факт</c:v>
                </c:pt>
                <c:pt idx="1">
                  <c:v>2021 план</c:v>
                </c:pt>
                <c:pt idx="2">
                  <c:v>2022 план</c:v>
                </c:pt>
                <c:pt idx="3">
                  <c:v>2023 план</c:v>
                </c:pt>
                <c:pt idx="4">
                  <c:v>2024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13253.1</c:v>
                </c:pt>
                <c:pt idx="1">
                  <c:v>12364.8</c:v>
                </c:pt>
                <c:pt idx="2">
                  <c:v>13478.7</c:v>
                </c:pt>
                <c:pt idx="3">
                  <c:v>14050</c:v>
                </c:pt>
                <c:pt idx="4">
                  <c:v>14713.6</c:v>
                </c:pt>
              </c:numCache>
            </c:numRef>
          </c:val>
        </c:ser>
        <c:shape val="box"/>
        <c:axId val="115534848"/>
        <c:axId val="115159808"/>
        <c:axId val="0"/>
      </c:bar3DChart>
      <c:catAx>
        <c:axId val="115534848"/>
        <c:scaling>
          <c:orientation val="minMax"/>
        </c:scaling>
        <c:axPos val="b"/>
        <c:numFmt formatCode="General" sourceLinked="1"/>
        <c:tickLblPos val="nextTo"/>
        <c:crossAx val="115159808"/>
        <c:crosses val="autoZero"/>
        <c:auto val="1"/>
        <c:lblAlgn val="ctr"/>
        <c:lblOffset val="100"/>
      </c:catAx>
      <c:valAx>
        <c:axId val="115159808"/>
        <c:scaling>
          <c:orientation val="minMax"/>
        </c:scaling>
        <c:axPos val="l"/>
        <c:numFmt formatCode="General" sourceLinked="1"/>
        <c:tickLblPos val="nextTo"/>
        <c:crossAx val="1155348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aseline="0"/>
            </a:pPr>
            <a:endParaRPr lang="ru-RU"/>
          </a:p>
        </c:txPr>
      </c:dTable>
      <c:spPr>
        <a:noFill/>
        <a:ln w="25397">
          <a:noFill/>
        </a:ln>
      </c:spPr>
    </c:plotArea>
    <c:plotVisOnly val="1"/>
    <c:dispBlanksAs val="gap"/>
  </c:chart>
  <c:txPr>
    <a:bodyPr/>
    <a:lstStyle/>
    <a:p>
      <a:pPr>
        <a:defRPr sz="1447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0"/>
  <c:chart>
    <c:title>
      <c:layout>
        <c:manualLayout>
          <c:xMode val="edge"/>
          <c:yMode val="edge"/>
          <c:x val="0.6216067116575501"/>
          <c:y val="1.4327432719201231E-2"/>
        </c:manualLayout>
      </c:layout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6230020239487783"/>
          <c:y val="3.2026235436206051E-2"/>
          <c:w val="0.89105858170605601"/>
          <c:h val="0.7837998951007376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7340387253203041E-2"/>
                  <c:y val="-0.19219606779509479"/>
                </c:manualLayout>
              </c:layout>
              <c:showVal val="1"/>
            </c:dLbl>
            <c:dLbl>
              <c:idx val="1"/>
              <c:layout>
                <c:manualLayout>
                  <c:x val="1.1560455179255098E-2"/>
                  <c:y val="-0.38729910108872584"/>
                </c:manualLayout>
              </c:layout>
              <c:showVal val="1"/>
            </c:dLbl>
            <c:dLbl>
              <c:idx val="2"/>
              <c:layout>
                <c:manualLayout>
                  <c:x val="1.572698984891821E-2"/>
                  <c:y val="-0.26086845325622698"/>
                </c:manualLayout>
              </c:layout>
              <c:showVal val="1"/>
            </c:dLbl>
            <c:dLbl>
              <c:idx val="3"/>
              <c:layout>
                <c:manualLayout>
                  <c:x val="6.6074941830693689E-3"/>
                  <c:y val="-0.31589662670789087"/>
                </c:manualLayout>
              </c:layout>
              <c:showVal val="1"/>
            </c:dLbl>
            <c:dLbl>
              <c:idx val="4"/>
              <c:layout>
                <c:manualLayout>
                  <c:x val="8.2211279998978641E-3"/>
                  <c:y val="-0.3947932521262798"/>
                </c:manualLayout>
              </c:layout>
              <c:showVal val="1"/>
            </c:dLbl>
            <c:dLbl>
              <c:idx val="5"/>
              <c:layout>
                <c:manualLayout>
                  <c:x val="3.0022107618145485E-3"/>
                  <c:y val="-0.12385732976642"/>
                </c:manualLayout>
              </c:layout>
              <c:showVal val="1"/>
            </c:dLbl>
            <c:dLbl>
              <c:idx val="6"/>
              <c:layout>
                <c:manualLayout>
                  <c:x val="6.9444444444444857E-3"/>
                  <c:y val="-0.15836082826453987"/>
                </c:manualLayout>
              </c:layout>
              <c:showVal val="1"/>
            </c:dLbl>
            <c:dLbl>
              <c:idx val="7"/>
              <c:layout>
                <c:manualLayout>
                  <c:x val="5.5553900793719425E-3"/>
                  <c:y val="-0.2038837893412099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2020(факт)</c:v>
                </c:pt>
                <c:pt idx="1">
                  <c:v>2021 (план)</c:v>
                </c:pt>
                <c:pt idx="2">
                  <c:v>2022 (план)</c:v>
                </c:pt>
                <c:pt idx="3">
                  <c:v>2023 (план)</c:v>
                </c:pt>
                <c:pt idx="4">
                  <c:v>2024(план)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18850.400000000001</c:v>
                </c:pt>
                <c:pt idx="1">
                  <c:v>17656.5</c:v>
                </c:pt>
                <c:pt idx="2">
                  <c:v>19150</c:v>
                </c:pt>
                <c:pt idx="3">
                  <c:v>19534</c:v>
                </c:pt>
                <c:pt idx="4">
                  <c:v>19967</c:v>
                </c:pt>
              </c:numCache>
            </c:numRef>
          </c:val>
        </c:ser>
        <c:shape val="cylinder"/>
        <c:axId val="105354752"/>
        <c:axId val="105356288"/>
        <c:axId val="0"/>
      </c:bar3DChart>
      <c:catAx>
        <c:axId val="105354752"/>
        <c:scaling>
          <c:orientation val="minMax"/>
        </c:scaling>
        <c:axPos val="b"/>
        <c:numFmt formatCode="General" sourceLinked="1"/>
        <c:tickLblPos val="nextTo"/>
        <c:crossAx val="105356288"/>
        <c:crosses val="autoZero"/>
        <c:auto val="1"/>
        <c:lblAlgn val="ctr"/>
        <c:lblOffset val="100"/>
      </c:catAx>
      <c:valAx>
        <c:axId val="105356288"/>
        <c:scaling>
          <c:orientation val="minMax"/>
        </c:scaling>
        <c:axPos val="l"/>
        <c:majorGridlines/>
        <c:numFmt formatCode="General" sourceLinked="1"/>
        <c:tickLblPos val="nextTo"/>
        <c:crossAx val="105354752"/>
        <c:crosses val="autoZero"/>
        <c:crossBetween val="between"/>
      </c:valAx>
      <c:dTable>
        <c:showHorzBorder val="1"/>
        <c:showVertBorder val="1"/>
        <c:showOutline val="1"/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7"/>
  <c:chart>
    <c:title>
      <c:layout>
        <c:manualLayout>
          <c:xMode val="edge"/>
          <c:yMode val="edge"/>
          <c:x val="0.82126887682346794"/>
          <c:y val="3.0704045429904299E-2"/>
        </c:manualLayout>
      </c:layout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6230020239487783"/>
          <c:y val="3.2026235436206051E-2"/>
          <c:w val="0.89105858170605579"/>
          <c:h val="0.7837998951007377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2836696754964778E-2"/>
                  <c:y val="-0.11304225795248626"/>
                </c:manualLayout>
              </c:layout>
              <c:showVal val="1"/>
            </c:dLbl>
            <c:dLbl>
              <c:idx val="1"/>
              <c:layout>
                <c:manualLayout>
                  <c:x val="5.5555555555555558E-3"/>
                  <c:y val="-0.13619031230750431"/>
                </c:manualLayout>
              </c:layout>
              <c:showVal val="1"/>
            </c:dLbl>
            <c:dLbl>
              <c:idx val="2"/>
              <c:layout>
                <c:manualLayout>
                  <c:x val="1.1223303963674668E-2"/>
                  <c:y val="-0.15714928598691444"/>
                </c:manualLayout>
              </c:layout>
              <c:showVal val="1"/>
            </c:dLbl>
            <c:dLbl>
              <c:idx val="3"/>
              <c:layout>
                <c:manualLayout>
                  <c:x val="6.6074941830693689E-3"/>
                  <c:y val="-0.23401330163452871"/>
                </c:manualLayout>
              </c:layout>
              <c:showVal val="1"/>
            </c:dLbl>
            <c:dLbl>
              <c:idx val="4"/>
              <c:layout>
                <c:manualLayout>
                  <c:x val="8.2210932018601437E-3"/>
                  <c:y val="-0.37841662053290775"/>
                </c:manualLayout>
              </c:layout>
              <c:showVal val="1"/>
            </c:dLbl>
            <c:dLbl>
              <c:idx val="5"/>
              <c:layout>
                <c:manualLayout>
                  <c:x val="3.0022107618145489E-3"/>
                  <c:y val="-0.12385732976642"/>
                </c:manualLayout>
              </c:layout>
              <c:showVal val="1"/>
            </c:dLbl>
            <c:dLbl>
              <c:idx val="6"/>
              <c:layout>
                <c:manualLayout>
                  <c:x val="6.9444444444444874E-3"/>
                  <c:y val="-0.15836082826453987"/>
                </c:manualLayout>
              </c:layout>
              <c:showVal val="1"/>
            </c:dLbl>
            <c:dLbl>
              <c:idx val="7"/>
              <c:layout>
                <c:manualLayout>
                  <c:x val="5.5553900793719425E-3"/>
                  <c:y val="-0.2038837893412099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2020 (факт)</c:v>
                </c:pt>
                <c:pt idx="1">
                  <c:v>2021 (план)</c:v>
                </c:pt>
                <c:pt idx="2">
                  <c:v>2022 (план)</c:v>
                </c:pt>
                <c:pt idx="3">
                  <c:v>2023 (план)</c:v>
                </c:pt>
                <c:pt idx="4">
                  <c:v>2024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19120.599999999995</c:v>
                </c:pt>
                <c:pt idx="1">
                  <c:v>18686.8</c:v>
                </c:pt>
                <c:pt idx="2">
                  <c:v>19821</c:v>
                </c:pt>
                <c:pt idx="3">
                  <c:v>20756</c:v>
                </c:pt>
                <c:pt idx="4">
                  <c:v>21751</c:v>
                </c:pt>
              </c:numCache>
            </c:numRef>
          </c:val>
        </c:ser>
        <c:shape val="box"/>
        <c:axId val="105374848"/>
        <c:axId val="105376384"/>
        <c:axId val="0"/>
      </c:bar3DChart>
      <c:catAx>
        <c:axId val="105374848"/>
        <c:scaling>
          <c:orientation val="minMax"/>
        </c:scaling>
        <c:axPos val="b"/>
        <c:numFmt formatCode="General" sourceLinked="1"/>
        <c:tickLblPos val="nextTo"/>
        <c:crossAx val="105376384"/>
        <c:crosses val="autoZero"/>
        <c:auto val="1"/>
        <c:lblAlgn val="ctr"/>
        <c:lblOffset val="100"/>
      </c:catAx>
      <c:valAx>
        <c:axId val="105376384"/>
        <c:scaling>
          <c:orientation val="minMax"/>
        </c:scaling>
        <c:axPos val="l"/>
        <c:majorGridlines/>
        <c:numFmt formatCode="General" sourceLinked="1"/>
        <c:tickLblPos val="nextTo"/>
        <c:crossAx val="105374848"/>
        <c:crosses val="autoZero"/>
        <c:crossBetween val="between"/>
      </c:valAx>
      <c:dTable>
        <c:showHorzBorder val="1"/>
        <c:showVertBorder val="1"/>
        <c:showOutline val="1"/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0"/>
  <c:chart>
    <c:title>
      <c:layout>
        <c:manualLayout>
          <c:xMode val="edge"/>
          <c:yMode val="edge"/>
          <c:x val="0.60509329548210933"/>
          <c:y val="1.7056876888313293E-2"/>
        </c:manualLayout>
      </c:layout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6230020239487783"/>
          <c:y val="3.2026235436206051E-2"/>
          <c:w val="0.89105858170605556"/>
          <c:h val="0.7837998951007378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2836696754964778E-2"/>
                  <c:y val="-0.11304225795248626"/>
                </c:manualLayout>
              </c:layout>
              <c:showVal val="1"/>
            </c:dLbl>
            <c:dLbl>
              <c:idx val="1"/>
              <c:layout>
                <c:manualLayout>
                  <c:x val="5.5555555555555558E-3"/>
                  <c:y val="-0.13619031230750431"/>
                </c:manualLayout>
              </c:layout>
              <c:showVal val="1"/>
            </c:dLbl>
            <c:dLbl>
              <c:idx val="2"/>
              <c:layout>
                <c:manualLayout>
                  <c:x val="1.1223303963674668E-2"/>
                  <c:y val="-0.15714928598691447"/>
                </c:manualLayout>
              </c:layout>
              <c:showVal val="1"/>
            </c:dLbl>
            <c:dLbl>
              <c:idx val="3"/>
              <c:layout>
                <c:manualLayout>
                  <c:x val="1.1111134750565963E-2"/>
                  <c:y val="-0.1139177965140062"/>
                </c:manualLayout>
              </c:layout>
              <c:showVal val="1"/>
            </c:dLbl>
            <c:dLbl>
              <c:idx val="4"/>
              <c:layout>
                <c:manualLayout>
                  <c:x val="8.2210932018601437E-3"/>
                  <c:y val="-0.37841662053290787"/>
                </c:manualLayout>
              </c:layout>
              <c:showVal val="1"/>
            </c:dLbl>
            <c:dLbl>
              <c:idx val="5"/>
              <c:layout>
                <c:manualLayout>
                  <c:x val="3.0022107618145498E-3"/>
                  <c:y val="-0.12385732976642"/>
                </c:manualLayout>
              </c:layout>
              <c:showVal val="1"/>
            </c:dLbl>
            <c:dLbl>
              <c:idx val="6"/>
              <c:layout>
                <c:manualLayout>
                  <c:x val="6.9444444444444883E-3"/>
                  <c:y val="-0.15836082826453987"/>
                </c:manualLayout>
              </c:layout>
              <c:showVal val="1"/>
            </c:dLbl>
            <c:dLbl>
              <c:idx val="7"/>
              <c:layout>
                <c:manualLayout>
                  <c:x val="5.5553900793719425E-3"/>
                  <c:y val="-0.2038837893412099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2020 (факт)</c:v>
                </c:pt>
                <c:pt idx="1">
                  <c:v>2021(план)</c:v>
                </c:pt>
                <c:pt idx="2">
                  <c:v>2022 (план)</c:v>
                </c:pt>
                <c:pt idx="3">
                  <c:v>2023 (план)</c:v>
                </c:pt>
                <c:pt idx="4">
                  <c:v>2024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14641.6</c:v>
                </c:pt>
                <c:pt idx="1">
                  <c:v>13612.8</c:v>
                </c:pt>
                <c:pt idx="2">
                  <c:v>14029</c:v>
                </c:pt>
                <c:pt idx="3">
                  <c:v>14118</c:v>
                </c:pt>
                <c:pt idx="4">
                  <c:v>14210</c:v>
                </c:pt>
              </c:numCache>
            </c:numRef>
          </c:val>
        </c:ser>
        <c:shape val="pyramid"/>
        <c:axId val="105636608"/>
        <c:axId val="105480576"/>
        <c:axId val="0"/>
      </c:bar3DChart>
      <c:catAx>
        <c:axId val="105636608"/>
        <c:scaling>
          <c:orientation val="minMax"/>
        </c:scaling>
        <c:axPos val="b"/>
        <c:numFmt formatCode="General" sourceLinked="1"/>
        <c:tickLblPos val="nextTo"/>
        <c:crossAx val="105480576"/>
        <c:crosses val="autoZero"/>
        <c:auto val="1"/>
        <c:lblAlgn val="ctr"/>
        <c:lblOffset val="100"/>
      </c:catAx>
      <c:valAx>
        <c:axId val="105480576"/>
        <c:scaling>
          <c:orientation val="minMax"/>
        </c:scaling>
        <c:axPos val="l"/>
        <c:majorGridlines/>
        <c:numFmt formatCode="General" sourceLinked="1"/>
        <c:tickLblPos val="nextTo"/>
        <c:crossAx val="105636608"/>
        <c:crosses val="autoZero"/>
        <c:crossBetween val="between"/>
      </c:valAx>
      <c:dTable>
        <c:showHorzBorder val="1"/>
        <c:showVertBorder val="1"/>
        <c:showOutline val="1"/>
        <c:txPr>
          <a:bodyPr/>
          <a:lstStyle/>
          <a:p>
            <a:pPr rtl="0">
              <a:defRPr sz="1790" baseline="0"/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layout/>
    </c:title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 руб</c:v>
                </c:pt>
              </c:strCache>
            </c:strRef>
          </c:tx>
          <c:dLbls>
            <c:dLbl>
              <c:idx val="0"/>
              <c:layout>
                <c:manualLayout>
                  <c:x val="4.6296296296296675E-3"/>
                  <c:y val="-0.27779723342855323"/>
                </c:manualLayout>
              </c:layout>
              <c:showVal val="1"/>
            </c:dLbl>
            <c:dLbl>
              <c:idx val="1"/>
              <c:layout>
                <c:manualLayout>
                  <c:x val="9.2592592592593767E-3"/>
                  <c:y val="-9.5405110470412627E-2"/>
                </c:manualLayout>
              </c:layout>
              <c:showVal val="1"/>
            </c:dLbl>
            <c:dLbl>
              <c:idx val="2"/>
              <c:layout>
                <c:manualLayout>
                  <c:x val="1.5432098765432208E-3"/>
                  <c:y val="-0.27779723342855323"/>
                </c:manualLayout>
              </c:layout>
              <c:showVal val="1"/>
            </c:dLbl>
            <c:dLbl>
              <c:idx val="3"/>
              <c:layout>
                <c:manualLayout>
                  <c:x val="4.6296296296296675E-3"/>
                  <c:y val="-0.28621533141123773"/>
                </c:manualLayout>
              </c:layout>
              <c:showVal val="1"/>
            </c:dLbl>
            <c:dLbl>
              <c:idx val="4"/>
              <c:layout>
                <c:manualLayout>
                  <c:x val="7.7160493827161305E-3"/>
                  <c:y val="-0.34794804995091688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0.39903353164840288"/>
                </c:manualLayout>
              </c:layout>
              <c:showVal val="1"/>
            </c:dLbl>
            <c:dLbl>
              <c:idx val="6"/>
              <c:layout>
                <c:manualLayout>
                  <c:x val="1.2345679012345723E-2"/>
                  <c:y val="-0.31146962535929218"/>
                </c:manualLayout>
              </c:layout>
              <c:showVal val="1"/>
            </c:dLbl>
            <c:txPr>
              <a:bodyPr/>
              <a:lstStyle/>
              <a:p>
                <a:pPr>
                  <a:defRPr baseline="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2020 факт</c:v>
                </c:pt>
                <c:pt idx="1">
                  <c:v>2021 план</c:v>
                </c:pt>
                <c:pt idx="2">
                  <c:v>2022 план</c:v>
                </c:pt>
                <c:pt idx="3">
                  <c:v>2023 план</c:v>
                </c:pt>
                <c:pt idx="4">
                  <c:v>2024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3593.5</c:v>
                </c:pt>
                <c:pt idx="1">
                  <c:v>3652.2</c:v>
                </c:pt>
                <c:pt idx="2">
                  <c:v>3741</c:v>
                </c:pt>
                <c:pt idx="3">
                  <c:v>3747</c:v>
                </c:pt>
                <c:pt idx="4">
                  <c:v>3753</c:v>
                </c:pt>
              </c:numCache>
            </c:numRef>
          </c:val>
        </c:ser>
        <c:shape val="cylinder"/>
        <c:axId val="113236608"/>
        <c:axId val="113242496"/>
        <c:axId val="0"/>
      </c:bar3DChart>
      <c:catAx>
        <c:axId val="113236608"/>
        <c:scaling>
          <c:orientation val="minMax"/>
        </c:scaling>
        <c:axPos val="b"/>
        <c:numFmt formatCode="General" sourceLinked="1"/>
        <c:tickLblPos val="nextTo"/>
        <c:crossAx val="113242496"/>
        <c:crosses val="autoZero"/>
        <c:auto val="1"/>
        <c:lblAlgn val="ctr"/>
        <c:lblOffset val="100"/>
      </c:catAx>
      <c:valAx>
        <c:axId val="113242496"/>
        <c:scaling>
          <c:orientation val="minMax"/>
        </c:scaling>
        <c:axPos val="l"/>
        <c:majorGridlines/>
        <c:numFmt formatCode="General" sourceLinked="1"/>
        <c:tickLblPos val="nextTo"/>
        <c:crossAx val="1132366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3"/>
  <c:chart>
    <c:title>
      <c:tx>
        <c:rich>
          <a:bodyPr/>
          <a:lstStyle/>
          <a:p>
            <a:pPr>
              <a:defRPr/>
            </a:pPr>
            <a:r>
              <a:rPr lang="ru-RU"/>
              <a:t>тыс. руб.</a:t>
            </a:r>
          </a:p>
        </c:rich>
      </c:tx>
      <c:layout>
        <c:manualLayout>
          <c:xMode val="edge"/>
          <c:yMode val="edge"/>
          <c:x val="0.86211567633764463"/>
          <c:y val="3.7839950857206858E-2"/>
        </c:manualLayout>
      </c:layout>
    </c:title>
    <c:plotArea>
      <c:layout>
        <c:manualLayout>
          <c:layoutTarget val="inner"/>
          <c:xMode val="edge"/>
          <c:yMode val="edge"/>
          <c:x val="0.11643192488262961"/>
          <c:y val="0.16888045540797056"/>
          <c:w val="0.88356807511737057"/>
          <c:h val="0.4952561669829243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5.0981249557337004E-3"/>
                  <c:y val="-1.8102106847272321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9460674572503367E-3"/>
                  <c:y val="7.1136170023634523E-4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7510677805868233E-3"/>
                  <c:y val="-2.1278777560300301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6.0912917758569165E-3"/>
                  <c:y val="-1.0651803469507361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9.9853728686730529E-3"/>
                  <c:y val="-3.0478062374876278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0"/>
                  <c:y val="-1.51002349604108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baseline="0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2020 факт</c:v>
                </c:pt>
                <c:pt idx="1">
                  <c:v>2021 план</c:v>
                </c:pt>
                <c:pt idx="2">
                  <c:v>2022 план</c:v>
                </c:pt>
                <c:pt idx="3">
                  <c:v>2023 план</c:v>
                </c:pt>
                <c:pt idx="4">
                  <c:v>2024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218049</c:v>
                </c:pt>
                <c:pt idx="1">
                  <c:v>90537.600000000006</c:v>
                </c:pt>
                <c:pt idx="2">
                  <c:v>80674</c:v>
                </c:pt>
                <c:pt idx="3">
                  <c:v>15076.9</c:v>
                </c:pt>
                <c:pt idx="4">
                  <c:v>30091</c:v>
                </c:pt>
              </c:numCache>
            </c:numRef>
          </c:val>
        </c:ser>
        <c:axId val="112759168"/>
        <c:axId val="112760704"/>
      </c:barChart>
      <c:catAx>
        <c:axId val="112759168"/>
        <c:scaling>
          <c:orientation val="minMax"/>
        </c:scaling>
        <c:axPos val="b"/>
        <c:numFmt formatCode="General" sourceLinked="1"/>
        <c:tickLblPos val="nextTo"/>
        <c:crossAx val="112760704"/>
        <c:crosses val="autoZero"/>
        <c:auto val="1"/>
        <c:lblAlgn val="ctr"/>
        <c:lblOffset val="100"/>
      </c:catAx>
      <c:valAx>
        <c:axId val="112760704"/>
        <c:scaling>
          <c:orientation val="minMax"/>
        </c:scaling>
        <c:axPos val="l"/>
        <c:majorGridlines/>
        <c:numFmt formatCode="General" sourceLinked="1"/>
        <c:tickLblPos val="nextTo"/>
        <c:crossAx val="1127591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2"/>
  <c:chart>
    <c:title>
      <c:layout>
        <c:manualLayout>
          <c:xMode val="edge"/>
          <c:yMode val="edge"/>
          <c:x val="3.4607065609228583E-4"/>
          <c:y val="1.2775258955620434E-3"/>
        </c:manualLayout>
      </c:layout>
    </c:title>
    <c:plotArea>
      <c:layout>
        <c:manualLayout>
          <c:layoutTarget val="inner"/>
          <c:xMode val="edge"/>
          <c:yMode val="edge"/>
          <c:x val="0.12160413971539456"/>
          <c:y val="0.17179487179487191"/>
          <c:w val="0.81910848202374165"/>
          <c:h val="0.47435897435897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-1.4598550091116044E-2"/>
                  <c:y val="-4.3644416495869823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4.8661800486618006E-3"/>
                  <c:y val="-0.10062894254315816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4.8661800486618006E-3"/>
                  <c:y val="-5.0314471271579023E-2"/>
                </c:manualLayout>
              </c:layout>
              <c:dLblPos val="outEnd"/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факт 2020</c:v>
                </c:pt>
                <c:pt idx="1">
                  <c:v>план 2021 год</c:v>
                </c:pt>
                <c:pt idx="2">
                  <c:v>план2022 год</c:v>
                </c:pt>
                <c:pt idx="3">
                  <c:v>план 2023 год</c:v>
                </c:pt>
                <c:pt idx="4">
                  <c:v>план 2024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284793.3</c:v>
                </c:pt>
                <c:pt idx="1">
                  <c:v>194248.4</c:v>
                </c:pt>
                <c:pt idx="2">
                  <c:v>175021</c:v>
                </c:pt>
                <c:pt idx="3">
                  <c:v>99478</c:v>
                </c:pt>
                <c:pt idx="4">
                  <c:v>116469.9</c:v>
                </c:pt>
              </c:numCache>
            </c:numRef>
          </c:val>
        </c:ser>
        <c:axId val="113367680"/>
        <c:axId val="113369472"/>
      </c:barChart>
      <c:catAx>
        <c:axId val="113367680"/>
        <c:scaling>
          <c:orientation val="minMax"/>
        </c:scaling>
        <c:axPos val="b"/>
        <c:numFmt formatCode="General" sourceLinked="1"/>
        <c:tickLblPos val="nextTo"/>
        <c:crossAx val="113369472"/>
        <c:crosses val="autoZero"/>
        <c:auto val="1"/>
        <c:lblAlgn val="ctr"/>
        <c:lblOffset val="100"/>
      </c:catAx>
      <c:valAx>
        <c:axId val="113369472"/>
        <c:scaling>
          <c:orientation val="minMax"/>
        </c:scaling>
        <c:axPos val="l"/>
        <c:majorGridlines/>
        <c:numFmt formatCode="0.0" sourceLinked="1"/>
        <c:tickLblPos val="nextTo"/>
        <c:crossAx val="1133676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1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999" b="1" dirty="0" smtClean="0">
                <a:solidFill>
                  <a:schemeClr val="tx1"/>
                </a:solidFill>
              </a:rPr>
              <a:t>Динамика расходов бюджета Константиновского городского поселения по дорожному хозяйству</a:t>
            </a:r>
            <a:r>
              <a:rPr lang="en-US" sz="1999" b="1" dirty="0" smtClean="0">
                <a:solidFill>
                  <a:schemeClr val="tx1"/>
                </a:solidFill>
              </a:rPr>
              <a:t> </a:t>
            </a:r>
            <a:r>
              <a:rPr lang="ru-RU" sz="1999" b="1" dirty="0" err="1" smtClean="0">
                <a:solidFill>
                  <a:schemeClr val="tx1"/>
                </a:solidFill>
              </a:rPr>
              <a:t>тыс.руб</a:t>
            </a:r>
            <a:endParaRPr lang="ru-RU" sz="2000" b="1" dirty="0" smtClean="0">
              <a:solidFill>
                <a:schemeClr val="tx1"/>
              </a:solidFill>
            </a:endParaRPr>
          </a:p>
        </c:rich>
      </c:tx>
      <c:layout/>
      <c:spPr>
        <a:noFill/>
        <a:ln w="25420">
          <a:noFill/>
        </a:ln>
      </c:spPr>
    </c:title>
    <c:plotArea>
      <c:layout>
        <c:manualLayout>
          <c:layoutTarget val="inner"/>
          <c:xMode val="edge"/>
          <c:yMode val="edge"/>
          <c:x val="0.11665337926509189"/>
          <c:y val="0.29859399606299208"/>
          <c:w val="0.86459662073490817"/>
          <c:h val="0.532122785433070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/>
            </a:solidFill>
            <a:ln w="25420">
              <a:noFill/>
            </a:ln>
          </c:spPr>
          <c:dLbls>
            <c:spPr>
              <a:noFill/>
              <a:ln w="2542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2020 факт</c:v>
                </c:pt>
                <c:pt idx="1">
                  <c:v>2021 план</c:v>
                </c:pt>
                <c:pt idx="2">
                  <c:v>2022 план</c:v>
                </c:pt>
                <c:pt idx="3">
                  <c:v>2023 план</c:v>
                </c:pt>
                <c:pt idx="4">
                  <c:v>2024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123859</c:v>
                </c:pt>
                <c:pt idx="1">
                  <c:v>33020</c:v>
                </c:pt>
                <c:pt idx="2">
                  <c:v>81069.100000000006</c:v>
                </c:pt>
                <c:pt idx="3">
                  <c:v>18386.900000000001</c:v>
                </c:pt>
                <c:pt idx="4">
                  <c:v>18509.900000000001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0504D"/>
            </a:solidFill>
            <a:ln w="25420">
              <a:noFill/>
            </a:ln>
          </c:spPr>
          <c:dLbls>
            <c:spPr>
              <a:noFill/>
              <a:ln w="2542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2020 факт</c:v>
                </c:pt>
                <c:pt idx="1">
                  <c:v>2021 план</c:v>
                </c:pt>
                <c:pt idx="2">
                  <c:v>2022 план</c:v>
                </c:pt>
                <c:pt idx="3">
                  <c:v>2023 план</c:v>
                </c:pt>
                <c:pt idx="4">
                  <c:v>2024 план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9BBB59"/>
            </a:solidFill>
            <a:ln w="25420">
              <a:noFill/>
            </a:ln>
          </c:spPr>
          <c:dLbls>
            <c:spPr>
              <a:noFill/>
              <a:ln w="2542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2020 факт</c:v>
                </c:pt>
                <c:pt idx="1">
                  <c:v>2021 план</c:v>
                </c:pt>
                <c:pt idx="2">
                  <c:v>2022 план</c:v>
                </c:pt>
                <c:pt idx="3">
                  <c:v>2023 план</c:v>
                </c:pt>
                <c:pt idx="4">
                  <c:v>2024 план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gapWidth val="219"/>
        <c:overlap val="-27"/>
        <c:axId val="115315456"/>
        <c:axId val="115316992"/>
      </c:barChart>
      <c:catAx>
        <c:axId val="1153154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316992"/>
        <c:crosses val="autoZero"/>
        <c:auto val="1"/>
        <c:lblAlgn val="ctr"/>
        <c:lblOffset val="100"/>
      </c:catAx>
      <c:valAx>
        <c:axId val="115316992"/>
        <c:scaling>
          <c:orientation val="minMax"/>
        </c:scaling>
        <c:axPos val="l"/>
        <c:majorGridlines>
          <c:spPr>
            <a:ln w="952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953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315456"/>
        <c:crosses val="autoZero"/>
        <c:crossBetween val="between"/>
      </c:valAx>
      <c:spPr>
        <a:noFill/>
        <a:ln w="2541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view3D>
      <c:depthPercent val="100"/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2020 факт</c:v>
                </c:pt>
                <c:pt idx="1">
                  <c:v>2021 план</c:v>
                </c:pt>
                <c:pt idx="2">
                  <c:v>2022 план</c:v>
                </c:pt>
                <c:pt idx="3">
                  <c:v>2023 план</c:v>
                </c:pt>
                <c:pt idx="4">
                  <c:v>2024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38965.599999999999</c:v>
                </c:pt>
                <c:pt idx="1">
                  <c:v>15203.4</c:v>
                </c:pt>
                <c:pt idx="2">
                  <c:v>13791.3</c:v>
                </c:pt>
                <c:pt idx="3">
                  <c:v>14237.6</c:v>
                </c:pt>
                <c:pt idx="4">
                  <c:v>14901.2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2020 факт</c:v>
                </c:pt>
                <c:pt idx="1">
                  <c:v>2021 план</c:v>
                </c:pt>
                <c:pt idx="2">
                  <c:v>2022 план</c:v>
                </c:pt>
                <c:pt idx="3">
                  <c:v>2023 план</c:v>
                </c:pt>
                <c:pt idx="4">
                  <c:v>2024 план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2020 факт</c:v>
                </c:pt>
                <c:pt idx="1">
                  <c:v>2021 план</c:v>
                </c:pt>
                <c:pt idx="2">
                  <c:v>2022 план</c:v>
                </c:pt>
                <c:pt idx="3">
                  <c:v>2023 план</c:v>
                </c:pt>
                <c:pt idx="4">
                  <c:v>2024 план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hape val="box"/>
        <c:axId val="115255168"/>
        <c:axId val="115256704"/>
        <c:axId val="0"/>
      </c:bar3DChart>
      <c:catAx>
        <c:axId val="115255168"/>
        <c:scaling>
          <c:orientation val="minMax"/>
        </c:scaling>
        <c:axPos val="b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15256704"/>
        <c:crosses val="autoZero"/>
        <c:auto val="1"/>
        <c:lblAlgn val="ctr"/>
        <c:lblOffset val="100"/>
      </c:catAx>
      <c:valAx>
        <c:axId val="115256704"/>
        <c:scaling>
          <c:orientation val="minMax"/>
        </c:scaling>
        <c:axPos val="l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152551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6A80F-1D28-4518-90F9-C4D30EAB3E53}" type="doc">
      <dgm:prSet loTypeId="urn:microsoft.com/office/officeart/2005/8/layout/default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B627C8-FEB6-44F7-B0AB-70C16DD5304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/>
            <a:t>Обеспечение  качественными жилищно-коммунальными услугами населения Константиновского городского поселения – 22 573,4</a:t>
          </a:r>
          <a:r>
            <a:rPr lang="en-US" sz="1200" dirty="0" smtClean="0"/>
            <a:t> </a:t>
          </a:r>
          <a:r>
            <a:rPr lang="ru-RU" sz="1200" dirty="0" smtClean="0"/>
            <a:t>тыс. руб. или  12,9 % от всех расходов бюджета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/>
            <a:t> </a:t>
          </a:r>
          <a:endParaRPr lang="ru-RU" sz="1200" dirty="0"/>
        </a:p>
      </dgm:t>
    </dgm:pt>
    <dgm:pt modelId="{C4BFF824-E2F9-4C69-BC87-493CF8C979E2}" type="parTrans" cxnId="{30C9EA92-B715-49EE-85BD-55035735F090}">
      <dgm:prSet/>
      <dgm:spPr/>
      <dgm:t>
        <a:bodyPr/>
        <a:lstStyle/>
        <a:p>
          <a:endParaRPr lang="ru-RU"/>
        </a:p>
      </dgm:t>
    </dgm:pt>
    <dgm:pt modelId="{37EC2265-7E3B-4546-9CB4-9E343EEC84E0}" type="sibTrans" cxnId="{30C9EA92-B715-49EE-85BD-55035735F090}">
      <dgm:prSet/>
      <dgm:spPr/>
      <dgm:t>
        <a:bodyPr/>
        <a:lstStyle/>
        <a:p>
          <a:endParaRPr lang="ru-RU"/>
        </a:p>
      </dgm:t>
    </dgm:pt>
    <dgm:pt modelId="{22A45959-32C1-4305-AFDC-EE5E6C05785D}">
      <dgm:prSet phldrT="[Текст]" custT="1"/>
      <dgm:spPr/>
      <dgm:t>
        <a:bodyPr/>
        <a:lstStyle/>
        <a:p>
          <a:r>
            <a:rPr lang="ru-RU" sz="1200" dirty="0" smtClean="0"/>
            <a:t>«Развитие культуры в КГП»  - 13 603,7 тыс. руб. или 7,8 % от всех расходов бюджета</a:t>
          </a:r>
          <a:endParaRPr lang="ru-RU" sz="1200" dirty="0"/>
        </a:p>
      </dgm:t>
    </dgm:pt>
    <dgm:pt modelId="{7E62E91B-08AE-47AD-B89C-5418DE793559}" type="parTrans" cxnId="{41BFA096-9E1D-4297-8FDB-F0FC2581A698}">
      <dgm:prSet/>
      <dgm:spPr/>
      <dgm:t>
        <a:bodyPr/>
        <a:lstStyle/>
        <a:p>
          <a:endParaRPr lang="ru-RU"/>
        </a:p>
      </dgm:t>
    </dgm:pt>
    <dgm:pt modelId="{17310292-E7A9-490F-A633-AECB067688CC}" type="sibTrans" cxnId="{41BFA096-9E1D-4297-8FDB-F0FC2581A698}">
      <dgm:prSet/>
      <dgm:spPr/>
      <dgm:t>
        <a:bodyPr/>
        <a:lstStyle/>
        <a:p>
          <a:endParaRPr lang="ru-RU"/>
        </a:p>
      </dgm:t>
    </dgm:pt>
    <dgm:pt modelId="{B797BA80-6B09-4784-8C57-BCA419179895}">
      <dgm:prSet custT="1"/>
      <dgm:spPr/>
      <dgm:t>
        <a:bodyPr/>
        <a:lstStyle/>
        <a:p>
          <a:r>
            <a:rPr lang="ru-RU" sz="1200" dirty="0" smtClean="0"/>
            <a:t>«Защита населения и территории от чрезвычайных ситуаций, обеспечение пожарной безопасности и безопасности людей на водных объектах» -  2 442,5 тыс. руб.-1,4% от всех расходов бюджета</a:t>
          </a:r>
          <a:endParaRPr lang="ru-RU" sz="1200" dirty="0"/>
        </a:p>
      </dgm:t>
    </dgm:pt>
    <dgm:pt modelId="{5C4BAF32-B469-4586-83BF-23FE2D04C2EF}" type="parTrans" cxnId="{58646AA6-0619-4565-8839-13E14A530F50}">
      <dgm:prSet/>
      <dgm:spPr/>
      <dgm:t>
        <a:bodyPr/>
        <a:lstStyle/>
        <a:p>
          <a:endParaRPr lang="ru-RU"/>
        </a:p>
      </dgm:t>
    </dgm:pt>
    <dgm:pt modelId="{5758A983-2C23-41BE-84C9-7C4FD5DEA828}" type="sibTrans" cxnId="{58646AA6-0619-4565-8839-13E14A530F50}">
      <dgm:prSet/>
      <dgm:spPr/>
      <dgm:t>
        <a:bodyPr/>
        <a:lstStyle/>
        <a:p>
          <a:endParaRPr lang="ru-RU"/>
        </a:p>
      </dgm:t>
    </dgm:pt>
    <dgm:pt modelId="{0A142222-EC75-4FDB-A37A-AD68352D3C09}">
      <dgm:prSet custT="1"/>
      <dgm:spPr/>
      <dgm:t>
        <a:bodyPr/>
        <a:lstStyle/>
        <a:p>
          <a:r>
            <a:rPr lang="ru-RU" sz="1200" dirty="0" smtClean="0"/>
            <a:t>Обеспечение общественного порядка и профилактика правонарушений» -703,6 тыс.руб. или 0,4% от всех расходов бюджета</a:t>
          </a:r>
          <a:endParaRPr lang="ru-RU" sz="1200" dirty="0"/>
        </a:p>
      </dgm:t>
    </dgm:pt>
    <dgm:pt modelId="{B93BDE44-3CDB-43D1-BDCD-87899D1BB7C7}" type="parTrans" cxnId="{CD614AAE-E060-4228-9A76-B7E2030FA944}">
      <dgm:prSet/>
      <dgm:spPr/>
      <dgm:t>
        <a:bodyPr/>
        <a:lstStyle/>
        <a:p>
          <a:endParaRPr lang="ru-RU"/>
        </a:p>
      </dgm:t>
    </dgm:pt>
    <dgm:pt modelId="{32E625BF-EF10-4BE4-97A5-A5E7B4CC26EE}" type="sibTrans" cxnId="{CD614AAE-E060-4228-9A76-B7E2030FA944}">
      <dgm:prSet/>
      <dgm:spPr/>
      <dgm:t>
        <a:bodyPr/>
        <a:lstStyle/>
        <a:p>
          <a:endParaRPr lang="ru-RU"/>
        </a:p>
      </dgm:t>
    </dgm:pt>
    <dgm:pt modelId="{F5A7C959-ACE7-4CF6-8A79-FB90A4780918}">
      <dgm:prSet custT="1"/>
      <dgm:spPr/>
      <dgm:t>
        <a:bodyPr/>
        <a:lstStyle/>
        <a:p>
          <a:r>
            <a:rPr lang="ru-RU" sz="1200" dirty="0" smtClean="0"/>
            <a:t>"Управление и распоряжение муниципальным имуществом в муниципальном образовании «КГП« – 2 215,3 тыс.руб. или  1,3 % от всех расходов бюджета</a:t>
          </a:r>
          <a:endParaRPr lang="ru-RU" sz="1200" dirty="0"/>
        </a:p>
      </dgm:t>
    </dgm:pt>
    <dgm:pt modelId="{BCAB0599-62F7-4130-9553-CF568ADD4B68}" type="parTrans" cxnId="{185A24B1-199D-4981-936E-4449344BC9E4}">
      <dgm:prSet/>
      <dgm:spPr/>
      <dgm:t>
        <a:bodyPr/>
        <a:lstStyle/>
        <a:p>
          <a:endParaRPr lang="ru-RU"/>
        </a:p>
      </dgm:t>
    </dgm:pt>
    <dgm:pt modelId="{61AD22E3-BFF4-4AE6-87EC-E1D3B02A24E1}" type="sibTrans" cxnId="{185A24B1-199D-4981-936E-4449344BC9E4}">
      <dgm:prSet/>
      <dgm:spPr/>
      <dgm:t>
        <a:bodyPr/>
        <a:lstStyle/>
        <a:p>
          <a:endParaRPr lang="ru-RU"/>
        </a:p>
      </dgm:t>
    </dgm:pt>
    <dgm:pt modelId="{15EACADA-0DD3-426A-AF4D-4BC0B4115DB6}">
      <dgm:prSet custT="1"/>
      <dgm:spPr/>
      <dgm:t>
        <a:bodyPr/>
        <a:lstStyle/>
        <a:p>
          <a:r>
            <a:rPr lang="ru-RU" sz="1200" dirty="0" smtClean="0"/>
            <a:t>«Благоустройство территории КГП »  </a:t>
          </a:r>
        </a:p>
        <a:p>
          <a:r>
            <a:rPr lang="ru-RU" sz="1200" dirty="0" smtClean="0"/>
            <a:t>32 508,9 тыс.руб.  или 18,6 % от всех расходов бюджета</a:t>
          </a:r>
          <a:endParaRPr lang="ru-RU" sz="1200" dirty="0"/>
        </a:p>
      </dgm:t>
    </dgm:pt>
    <dgm:pt modelId="{3EADB4F1-49DD-41EA-A643-A9AA47295793}" type="parTrans" cxnId="{6C979B81-12E4-4218-B625-14B6811C6515}">
      <dgm:prSet/>
      <dgm:spPr/>
      <dgm:t>
        <a:bodyPr/>
        <a:lstStyle/>
        <a:p>
          <a:endParaRPr lang="ru-RU"/>
        </a:p>
      </dgm:t>
    </dgm:pt>
    <dgm:pt modelId="{A7276158-D471-47E4-81D8-C4D9D200D275}" type="sibTrans" cxnId="{6C979B81-12E4-4218-B625-14B6811C6515}">
      <dgm:prSet/>
      <dgm:spPr/>
      <dgm:t>
        <a:bodyPr/>
        <a:lstStyle/>
        <a:p>
          <a:endParaRPr lang="ru-RU"/>
        </a:p>
      </dgm:t>
    </dgm:pt>
    <dgm:pt modelId="{69DEF1E8-101E-4853-BD48-DEED2386A44B}">
      <dgm:prSet custT="1"/>
      <dgm:spPr/>
      <dgm:t>
        <a:bodyPr/>
        <a:lstStyle/>
        <a:p>
          <a:r>
            <a:rPr lang="ru-RU" sz="1200" dirty="0" smtClean="0"/>
            <a:t>«Муниципальная политика» </a:t>
          </a:r>
        </a:p>
        <a:p>
          <a:r>
            <a:rPr lang="ru-RU" sz="1200" dirty="0" smtClean="0"/>
            <a:t> 19 180,8тыс.руб.</a:t>
          </a:r>
        </a:p>
        <a:p>
          <a:r>
            <a:rPr lang="ru-RU" sz="1200" dirty="0" smtClean="0"/>
            <a:t>Или 11,0 % от всех расходов бюджета  </a:t>
          </a:r>
          <a:endParaRPr lang="ru-RU" sz="1200" dirty="0"/>
        </a:p>
      </dgm:t>
    </dgm:pt>
    <dgm:pt modelId="{3F39381E-2EB3-47F4-9280-82C1F78D878E}" type="parTrans" cxnId="{84FDDB46-0782-4EDA-97B9-E98857AC312A}">
      <dgm:prSet/>
      <dgm:spPr/>
      <dgm:t>
        <a:bodyPr/>
        <a:lstStyle/>
        <a:p>
          <a:endParaRPr lang="ru-RU"/>
        </a:p>
      </dgm:t>
    </dgm:pt>
    <dgm:pt modelId="{8EC04F26-741B-4A6E-A423-294C3B1419F0}" type="sibTrans" cxnId="{84FDDB46-0782-4EDA-97B9-E98857AC312A}">
      <dgm:prSet/>
      <dgm:spPr/>
      <dgm:t>
        <a:bodyPr/>
        <a:lstStyle/>
        <a:p>
          <a:endParaRPr lang="ru-RU"/>
        </a:p>
      </dgm:t>
    </dgm:pt>
    <dgm:pt modelId="{A50C6ADD-FA21-4C28-99BF-F2132EEAF68C}">
      <dgm:prSet custT="1"/>
      <dgm:spPr/>
      <dgm:t>
        <a:bodyPr/>
        <a:lstStyle/>
        <a:p>
          <a:r>
            <a:rPr lang="ru-RU" sz="1000" dirty="0" smtClean="0"/>
            <a:t>Развитие субъектов  малого и среднего предпринимательства в Константиновском городском поселении – 30,0 тыс.руб. или 0,01 % от всех расходов бюджета</a:t>
          </a:r>
          <a:endParaRPr lang="ru-RU" sz="1000" dirty="0"/>
        </a:p>
      </dgm:t>
    </dgm:pt>
    <dgm:pt modelId="{0B396127-3834-4295-819C-69CC288AAF1B}" type="parTrans" cxnId="{E4EF3151-4FBE-46A4-88C0-F5CCC358F438}">
      <dgm:prSet/>
      <dgm:spPr/>
      <dgm:t>
        <a:bodyPr/>
        <a:lstStyle/>
        <a:p>
          <a:endParaRPr lang="ru-RU"/>
        </a:p>
      </dgm:t>
    </dgm:pt>
    <dgm:pt modelId="{E36F9CF4-A844-4D8D-8A49-992C6098F7C4}" type="sibTrans" cxnId="{E4EF3151-4FBE-46A4-88C0-F5CCC358F438}">
      <dgm:prSet/>
      <dgm:spPr/>
      <dgm:t>
        <a:bodyPr/>
        <a:lstStyle/>
        <a:p>
          <a:endParaRPr lang="ru-RU"/>
        </a:p>
      </dgm:t>
    </dgm:pt>
    <dgm:pt modelId="{4865705A-F8BE-4B3C-BBFB-9EE9399E14B2}">
      <dgm:prSet/>
      <dgm:spPr/>
      <dgm:t>
        <a:bodyPr/>
        <a:lstStyle/>
        <a:p>
          <a:r>
            <a:rPr lang="ru-RU" dirty="0" smtClean="0"/>
            <a:t>Формирование современной городской среды на территории Константиновского городского поселения – 198,1 тыс. рублей или 0,1% от всех расходов бюджета</a:t>
          </a:r>
          <a:endParaRPr lang="ru-RU" dirty="0"/>
        </a:p>
      </dgm:t>
    </dgm:pt>
    <dgm:pt modelId="{1E7C2F07-0F31-46BB-B02E-77E6E4164AFF}" type="parTrans" cxnId="{BE3C4E4D-A55A-466C-82A2-E1122B31695E}">
      <dgm:prSet/>
      <dgm:spPr/>
      <dgm:t>
        <a:bodyPr/>
        <a:lstStyle/>
        <a:p>
          <a:endParaRPr lang="ru-RU"/>
        </a:p>
      </dgm:t>
    </dgm:pt>
    <dgm:pt modelId="{2C14B888-A886-4163-8E13-4411E53B6EF0}" type="sibTrans" cxnId="{BE3C4E4D-A55A-466C-82A2-E1122B31695E}">
      <dgm:prSet/>
      <dgm:spPr/>
      <dgm:t>
        <a:bodyPr/>
        <a:lstStyle/>
        <a:p>
          <a:endParaRPr lang="ru-RU"/>
        </a:p>
      </dgm:t>
    </dgm:pt>
    <dgm:pt modelId="{7A53400F-3FEB-4136-BF7D-DC913E496864}">
      <dgm:prSet phldrT="[Текст]"/>
      <dgm:spPr/>
      <dgm:t>
        <a:bodyPr/>
        <a:lstStyle/>
        <a:p>
          <a:r>
            <a:rPr lang="ru-RU" dirty="0" smtClean="0"/>
            <a:t>«Развитие транспортной системы»  - 81 069,1 тыс. руб. или 46,3 % от всех расходов бюджета</a:t>
          </a:r>
          <a:endParaRPr lang="ru-RU" dirty="0"/>
        </a:p>
      </dgm:t>
    </dgm:pt>
    <dgm:pt modelId="{77F44FE5-4F69-4FDD-9F75-5DB2E2BCB9C2}" type="parTrans" cxnId="{E1D1D1B7-49C4-4478-9590-9FFADE28AE93}">
      <dgm:prSet/>
      <dgm:spPr/>
      <dgm:t>
        <a:bodyPr/>
        <a:lstStyle/>
        <a:p>
          <a:endParaRPr lang="ru-RU"/>
        </a:p>
      </dgm:t>
    </dgm:pt>
    <dgm:pt modelId="{88EC70D0-8E35-444F-99C8-CF4DA9AF32AA}" type="sibTrans" cxnId="{E1D1D1B7-49C4-4478-9590-9FFADE28AE93}">
      <dgm:prSet/>
      <dgm:spPr/>
      <dgm:t>
        <a:bodyPr/>
        <a:lstStyle/>
        <a:p>
          <a:endParaRPr lang="ru-RU"/>
        </a:p>
      </dgm:t>
    </dgm:pt>
    <dgm:pt modelId="{DD1A7A11-C9E1-494F-848B-8FE243C58764}">
      <dgm:prSet phldrT="[Текст]"/>
      <dgm:spPr/>
      <dgm:t>
        <a:bodyPr/>
        <a:lstStyle/>
        <a:p>
          <a:r>
            <a:rPr lang="ru-RU" dirty="0" smtClean="0"/>
            <a:t>«Развитие физической культуры и спорта»  - 231,9 тыс. руб. или 0,1 % от всех расходов бюджета</a:t>
          </a:r>
          <a:endParaRPr lang="ru-RU" dirty="0"/>
        </a:p>
      </dgm:t>
    </dgm:pt>
    <dgm:pt modelId="{5D57DE7B-F6E7-4767-A99E-8A7E87A03FDC}" type="parTrans" cxnId="{EDF55E63-A44A-4BC2-9429-E9E795A7A262}">
      <dgm:prSet/>
      <dgm:spPr/>
      <dgm:t>
        <a:bodyPr/>
        <a:lstStyle/>
        <a:p>
          <a:endParaRPr lang="ru-RU"/>
        </a:p>
      </dgm:t>
    </dgm:pt>
    <dgm:pt modelId="{9E4BD70B-591C-41F4-98D5-D70C8D3046B4}" type="sibTrans" cxnId="{EDF55E63-A44A-4BC2-9429-E9E795A7A262}">
      <dgm:prSet/>
      <dgm:spPr/>
      <dgm:t>
        <a:bodyPr/>
        <a:lstStyle/>
        <a:p>
          <a:endParaRPr lang="ru-RU"/>
        </a:p>
      </dgm:t>
    </dgm:pt>
    <dgm:pt modelId="{4F857FE0-A490-416A-AB44-AF921ADEFDC2}" type="pres">
      <dgm:prSet presAssocID="{D696A80F-1D28-4518-90F9-C4D30EAB3E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5285CA-22F9-4022-8B79-BBFF9C899ED2}" type="pres">
      <dgm:prSet presAssocID="{C1B627C8-FEB6-44F7-B0AB-70C16DD53046}" presName="node" presStyleLbl="node1" presStyleIdx="0" presStyleCnt="11" custScaleX="342712" custScaleY="421901" custLinFactNeighborX="-35571" custLinFactNeighborY="-22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47D23-49A3-4CCA-A1D0-E321B017E2A2}" type="pres">
      <dgm:prSet presAssocID="{37EC2265-7E3B-4546-9CB4-9E343EEC84E0}" presName="sibTrans" presStyleCnt="0"/>
      <dgm:spPr/>
      <dgm:t>
        <a:bodyPr/>
        <a:lstStyle/>
        <a:p>
          <a:endParaRPr lang="ru-RU"/>
        </a:p>
      </dgm:t>
    </dgm:pt>
    <dgm:pt modelId="{39CDB605-C903-442C-B6D6-0C0791DF7DF6}" type="pres">
      <dgm:prSet presAssocID="{B797BA80-6B09-4784-8C57-BCA419179895}" presName="node" presStyleLbl="node1" presStyleIdx="1" presStyleCnt="11" custScaleX="246237" custScaleY="417223" custLinFactNeighborX="-4610" custLinFactNeighborY="-55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C86A5-8C74-4034-814E-0BB8DA16ED21}" type="pres">
      <dgm:prSet presAssocID="{5758A983-2C23-41BE-84C9-7C4FD5DEA828}" presName="sibTrans" presStyleCnt="0"/>
      <dgm:spPr/>
      <dgm:t>
        <a:bodyPr/>
        <a:lstStyle/>
        <a:p>
          <a:endParaRPr lang="ru-RU"/>
        </a:p>
      </dgm:t>
    </dgm:pt>
    <dgm:pt modelId="{67B91947-8B65-46CF-AB13-AC374E00958B}" type="pres">
      <dgm:prSet presAssocID="{22A45959-32C1-4305-AFDC-EE5E6C05785D}" presName="node" presStyleLbl="node1" presStyleIdx="2" presStyleCnt="11" custScaleX="222647" custScaleY="234497" custLinFactNeighborX="3431" custLinFactNeighborY="-87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5439C-B28A-4C96-A21E-CCCBD2F31FB9}" type="pres">
      <dgm:prSet presAssocID="{17310292-E7A9-490F-A633-AECB067688CC}" presName="sibTrans" presStyleCnt="0"/>
      <dgm:spPr/>
      <dgm:t>
        <a:bodyPr/>
        <a:lstStyle/>
        <a:p>
          <a:endParaRPr lang="ru-RU"/>
        </a:p>
      </dgm:t>
    </dgm:pt>
    <dgm:pt modelId="{D98DF390-3508-4A19-B6D0-D35F7B87B1AA}" type="pres">
      <dgm:prSet presAssocID="{0A142222-EC75-4FDB-A37A-AD68352D3C09}" presName="node" presStyleLbl="node1" presStyleIdx="3" presStyleCnt="11" custScaleX="226094" custScaleY="315073" custLinFactNeighborX="35840" custLinFactNeighborY="-30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830E9-441D-42F0-B56F-2AD6FD732554}" type="pres">
      <dgm:prSet presAssocID="{32E625BF-EF10-4BE4-97A5-A5E7B4CC26EE}" presName="sibTrans" presStyleCnt="0"/>
      <dgm:spPr/>
      <dgm:t>
        <a:bodyPr/>
        <a:lstStyle/>
        <a:p>
          <a:endParaRPr lang="ru-RU"/>
        </a:p>
      </dgm:t>
    </dgm:pt>
    <dgm:pt modelId="{D31C8855-BFE7-4B93-9003-14F5E6C44709}" type="pres">
      <dgm:prSet presAssocID="{F5A7C959-ACE7-4CF6-8A79-FB90A4780918}" presName="node" presStyleLbl="node1" presStyleIdx="4" presStyleCnt="11" custScaleX="201367" custScaleY="413973" custLinFactNeighborX="-81761" custLinFactNeighborY="9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0E5E3-356A-49DD-9700-708E2926140A}" type="pres">
      <dgm:prSet presAssocID="{61AD22E3-BFF4-4AE6-87EC-E1D3B02A24E1}" presName="sibTrans" presStyleCnt="0"/>
      <dgm:spPr/>
      <dgm:t>
        <a:bodyPr/>
        <a:lstStyle/>
        <a:p>
          <a:endParaRPr lang="ru-RU"/>
        </a:p>
      </dgm:t>
    </dgm:pt>
    <dgm:pt modelId="{E8F11106-2E89-4F1F-A78B-FC5EEA6F09B5}" type="pres">
      <dgm:prSet presAssocID="{15EACADA-0DD3-426A-AF4D-4BC0B4115DB6}" presName="node" presStyleLbl="node1" presStyleIdx="5" presStyleCnt="11" custScaleX="203171" custScaleY="336746" custLinFactNeighborX="-67339" custLinFactNeighborY="-12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1CD63-A847-446E-B60F-299393DE7A4A}" type="pres">
      <dgm:prSet presAssocID="{A7276158-D471-47E4-81D8-C4D9D200D275}" presName="sibTrans" presStyleCnt="0"/>
      <dgm:spPr/>
      <dgm:t>
        <a:bodyPr/>
        <a:lstStyle/>
        <a:p>
          <a:endParaRPr lang="ru-RU"/>
        </a:p>
      </dgm:t>
    </dgm:pt>
    <dgm:pt modelId="{21649447-6748-45DA-83CA-A72A1E62CA50}" type="pres">
      <dgm:prSet presAssocID="{69DEF1E8-101E-4853-BD48-DEED2386A44B}" presName="node" presStyleLbl="node1" presStyleIdx="6" presStyleCnt="11" custScaleX="550700" custScaleY="255458" custLinFactNeighborX="-54722" custLinFactNeighborY="-53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E7F44-589A-45D7-8D9D-DA1E8AA553E5}" type="pres">
      <dgm:prSet presAssocID="{8EC04F26-741B-4A6E-A423-294C3B1419F0}" presName="sibTrans" presStyleCnt="0"/>
      <dgm:spPr/>
      <dgm:t>
        <a:bodyPr/>
        <a:lstStyle/>
        <a:p>
          <a:endParaRPr lang="ru-RU"/>
        </a:p>
      </dgm:t>
    </dgm:pt>
    <dgm:pt modelId="{66ED95A4-D8E9-40A4-AD97-F07F44B6B7DB}" type="pres">
      <dgm:prSet presAssocID="{A50C6ADD-FA21-4C28-99BF-F2132EEAF68C}" presName="node" presStyleLbl="node1" presStyleIdx="7" presStyleCnt="11" custScaleX="299586" custScaleY="249636" custLinFactX="-200000" custLinFactNeighborX="-209770" custLinFactNeighborY="20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EE219-81E2-4E86-8B9E-0EF6727BE237}" type="pres">
      <dgm:prSet presAssocID="{E36F9CF4-A844-4D8D-8A49-992C6098F7C4}" presName="sibTrans" presStyleCnt="0"/>
      <dgm:spPr/>
      <dgm:t>
        <a:bodyPr/>
        <a:lstStyle/>
        <a:p>
          <a:endParaRPr lang="ru-RU"/>
        </a:p>
      </dgm:t>
    </dgm:pt>
    <dgm:pt modelId="{DDDB9390-A6F1-41F0-9332-3C5F66B64AB6}" type="pres">
      <dgm:prSet presAssocID="{4865705A-F8BE-4B3C-BBFB-9EE9399E14B2}" presName="node" presStyleLbl="node1" presStyleIdx="8" presStyleCnt="11" custScaleX="299586" custScaleY="249636" custLinFactNeighborX="-66860" custLinFactNeighborY="4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E82EC-42E7-4C72-8A62-0E5DC5AE9134}" type="pres">
      <dgm:prSet presAssocID="{2C14B888-A886-4163-8E13-4411E53B6EF0}" presName="sibTrans" presStyleCnt="0"/>
      <dgm:spPr/>
      <dgm:t>
        <a:bodyPr/>
        <a:lstStyle/>
        <a:p>
          <a:endParaRPr lang="ru-RU"/>
        </a:p>
      </dgm:t>
    </dgm:pt>
    <dgm:pt modelId="{46FD6BB7-6D9C-4928-BB52-82CC338FED49}" type="pres">
      <dgm:prSet presAssocID="{7A53400F-3FEB-4136-BF7D-DC913E496864}" presName="node" presStyleLbl="node1" presStyleIdx="9" presStyleCnt="11" custScaleX="222647" custScaleY="234497" custLinFactNeighborX="-52488" custLinFactNeighborY="-3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881FA-14A8-49D2-ADCD-71FF323453CE}" type="pres">
      <dgm:prSet presAssocID="{88EC70D0-8E35-444F-99C8-CF4DA9AF32AA}" presName="sibTrans" presStyleCnt="0"/>
      <dgm:spPr/>
      <dgm:t>
        <a:bodyPr/>
        <a:lstStyle/>
        <a:p>
          <a:endParaRPr lang="ru-RU"/>
        </a:p>
      </dgm:t>
    </dgm:pt>
    <dgm:pt modelId="{5BD5CB39-81E8-489D-8BD5-77804A8D774E}" type="pres">
      <dgm:prSet presAssocID="{DD1A7A11-C9E1-494F-848B-8FE243C58764}" presName="node" presStyleLbl="node1" presStyleIdx="10" presStyleCnt="11" custScaleX="222647" custScaleY="234497" custLinFactNeighborX="-29896" custLinFactNeighborY="-3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D1D1B7-49C4-4478-9590-9FFADE28AE93}" srcId="{D696A80F-1D28-4518-90F9-C4D30EAB3E53}" destId="{7A53400F-3FEB-4136-BF7D-DC913E496864}" srcOrd="9" destOrd="0" parTransId="{77F44FE5-4F69-4FDD-9F75-5DB2E2BCB9C2}" sibTransId="{88EC70D0-8E35-444F-99C8-CF4DA9AF32AA}"/>
    <dgm:cxn modelId="{7ABDCD8E-5FB4-46A8-8D00-E6B71E66DA56}" type="presOf" srcId="{F5A7C959-ACE7-4CF6-8A79-FB90A4780918}" destId="{D31C8855-BFE7-4B93-9003-14F5E6C44709}" srcOrd="0" destOrd="0" presId="urn:microsoft.com/office/officeart/2005/8/layout/default#1"/>
    <dgm:cxn modelId="{58646AA6-0619-4565-8839-13E14A530F50}" srcId="{D696A80F-1D28-4518-90F9-C4D30EAB3E53}" destId="{B797BA80-6B09-4784-8C57-BCA419179895}" srcOrd="1" destOrd="0" parTransId="{5C4BAF32-B469-4586-83BF-23FE2D04C2EF}" sibTransId="{5758A983-2C23-41BE-84C9-7C4FD5DEA828}"/>
    <dgm:cxn modelId="{D37BFC89-F193-4364-8FE8-840DB9433E8F}" type="presOf" srcId="{DD1A7A11-C9E1-494F-848B-8FE243C58764}" destId="{5BD5CB39-81E8-489D-8BD5-77804A8D774E}" srcOrd="0" destOrd="0" presId="urn:microsoft.com/office/officeart/2005/8/layout/default#1"/>
    <dgm:cxn modelId="{3A3604A6-7BDB-4641-8D69-0FEA8CEC8DE5}" type="presOf" srcId="{22A45959-32C1-4305-AFDC-EE5E6C05785D}" destId="{67B91947-8B65-46CF-AB13-AC374E00958B}" srcOrd="0" destOrd="0" presId="urn:microsoft.com/office/officeart/2005/8/layout/default#1"/>
    <dgm:cxn modelId="{BE3C4E4D-A55A-466C-82A2-E1122B31695E}" srcId="{D696A80F-1D28-4518-90F9-C4D30EAB3E53}" destId="{4865705A-F8BE-4B3C-BBFB-9EE9399E14B2}" srcOrd="8" destOrd="0" parTransId="{1E7C2F07-0F31-46BB-B02E-77E6E4164AFF}" sibTransId="{2C14B888-A886-4163-8E13-4411E53B6EF0}"/>
    <dgm:cxn modelId="{6C979B81-12E4-4218-B625-14B6811C6515}" srcId="{D696A80F-1D28-4518-90F9-C4D30EAB3E53}" destId="{15EACADA-0DD3-426A-AF4D-4BC0B4115DB6}" srcOrd="5" destOrd="0" parTransId="{3EADB4F1-49DD-41EA-A643-A9AA47295793}" sibTransId="{A7276158-D471-47E4-81D8-C4D9D200D275}"/>
    <dgm:cxn modelId="{EDF55E63-A44A-4BC2-9429-E9E795A7A262}" srcId="{D696A80F-1D28-4518-90F9-C4D30EAB3E53}" destId="{DD1A7A11-C9E1-494F-848B-8FE243C58764}" srcOrd="10" destOrd="0" parTransId="{5D57DE7B-F6E7-4767-A99E-8A7E87A03FDC}" sibTransId="{9E4BD70B-591C-41F4-98D5-D70C8D3046B4}"/>
    <dgm:cxn modelId="{1B50A3F9-2950-4680-9BE6-006D9C4C522C}" type="presOf" srcId="{A50C6ADD-FA21-4C28-99BF-F2132EEAF68C}" destId="{66ED95A4-D8E9-40A4-AD97-F07F44B6B7DB}" srcOrd="0" destOrd="0" presId="urn:microsoft.com/office/officeart/2005/8/layout/default#1"/>
    <dgm:cxn modelId="{334011B4-A3F5-4FA5-87E3-976637AA1683}" type="presOf" srcId="{C1B627C8-FEB6-44F7-B0AB-70C16DD53046}" destId="{5B5285CA-22F9-4022-8B79-BBFF9C899ED2}" srcOrd="0" destOrd="0" presId="urn:microsoft.com/office/officeart/2005/8/layout/default#1"/>
    <dgm:cxn modelId="{D0EEB0F6-32B0-4EB6-99EE-DF41A8D2058B}" type="presOf" srcId="{0A142222-EC75-4FDB-A37A-AD68352D3C09}" destId="{D98DF390-3508-4A19-B6D0-D35F7B87B1AA}" srcOrd="0" destOrd="0" presId="urn:microsoft.com/office/officeart/2005/8/layout/default#1"/>
    <dgm:cxn modelId="{30C9EA92-B715-49EE-85BD-55035735F090}" srcId="{D696A80F-1D28-4518-90F9-C4D30EAB3E53}" destId="{C1B627C8-FEB6-44F7-B0AB-70C16DD53046}" srcOrd="0" destOrd="0" parTransId="{C4BFF824-E2F9-4C69-BC87-493CF8C979E2}" sibTransId="{37EC2265-7E3B-4546-9CB4-9E343EEC84E0}"/>
    <dgm:cxn modelId="{8448FF8B-2E90-472B-9A98-82397B6E3AB6}" type="presOf" srcId="{7A53400F-3FEB-4136-BF7D-DC913E496864}" destId="{46FD6BB7-6D9C-4928-BB52-82CC338FED49}" srcOrd="0" destOrd="0" presId="urn:microsoft.com/office/officeart/2005/8/layout/default#1"/>
    <dgm:cxn modelId="{84FDDB46-0782-4EDA-97B9-E98857AC312A}" srcId="{D696A80F-1D28-4518-90F9-C4D30EAB3E53}" destId="{69DEF1E8-101E-4853-BD48-DEED2386A44B}" srcOrd="6" destOrd="0" parTransId="{3F39381E-2EB3-47F4-9280-82C1F78D878E}" sibTransId="{8EC04F26-741B-4A6E-A423-294C3B1419F0}"/>
    <dgm:cxn modelId="{7A3A7E26-0B06-4DBE-BC72-C432942CEB52}" type="presOf" srcId="{15EACADA-0DD3-426A-AF4D-4BC0B4115DB6}" destId="{E8F11106-2E89-4F1F-A78B-FC5EEA6F09B5}" srcOrd="0" destOrd="0" presId="urn:microsoft.com/office/officeart/2005/8/layout/default#1"/>
    <dgm:cxn modelId="{0D4EBFC9-DF78-48C3-8BA9-DB1C7EAE7D84}" type="presOf" srcId="{4865705A-F8BE-4B3C-BBFB-9EE9399E14B2}" destId="{DDDB9390-A6F1-41F0-9332-3C5F66B64AB6}" srcOrd="0" destOrd="0" presId="urn:microsoft.com/office/officeart/2005/8/layout/default#1"/>
    <dgm:cxn modelId="{E4EF3151-4FBE-46A4-88C0-F5CCC358F438}" srcId="{D696A80F-1D28-4518-90F9-C4D30EAB3E53}" destId="{A50C6ADD-FA21-4C28-99BF-F2132EEAF68C}" srcOrd="7" destOrd="0" parTransId="{0B396127-3834-4295-819C-69CC288AAF1B}" sibTransId="{E36F9CF4-A844-4D8D-8A49-992C6098F7C4}"/>
    <dgm:cxn modelId="{CD614AAE-E060-4228-9A76-B7E2030FA944}" srcId="{D696A80F-1D28-4518-90F9-C4D30EAB3E53}" destId="{0A142222-EC75-4FDB-A37A-AD68352D3C09}" srcOrd="3" destOrd="0" parTransId="{B93BDE44-3CDB-43D1-BDCD-87899D1BB7C7}" sibTransId="{32E625BF-EF10-4BE4-97A5-A5E7B4CC26EE}"/>
    <dgm:cxn modelId="{41BFA096-9E1D-4297-8FDB-F0FC2581A698}" srcId="{D696A80F-1D28-4518-90F9-C4D30EAB3E53}" destId="{22A45959-32C1-4305-AFDC-EE5E6C05785D}" srcOrd="2" destOrd="0" parTransId="{7E62E91B-08AE-47AD-B89C-5418DE793559}" sibTransId="{17310292-E7A9-490F-A633-AECB067688CC}"/>
    <dgm:cxn modelId="{5FB77D00-506C-4332-A12F-6B652A7736E8}" type="presOf" srcId="{D696A80F-1D28-4518-90F9-C4D30EAB3E53}" destId="{4F857FE0-A490-416A-AB44-AF921ADEFDC2}" srcOrd="0" destOrd="0" presId="urn:microsoft.com/office/officeart/2005/8/layout/default#1"/>
    <dgm:cxn modelId="{B8F7D7D8-9BB3-4356-9A69-8423BC43AC16}" type="presOf" srcId="{69DEF1E8-101E-4853-BD48-DEED2386A44B}" destId="{21649447-6748-45DA-83CA-A72A1E62CA50}" srcOrd="0" destOrd="0" presId="urn:microsoft.com/office/officeart/2005/8/layout/default#1"/>
    <dgm:cxn modelId="{702A3005-AAF4-40CB-8EB0-4A74CCEDCACA}" type="presOf" srcId="{B797BA80-6B09-4784-8C57-BCA419179895}" destId="{39CDB605-C903-442C-B6D6-0C0791DF7DF6}" srcOrd="0" destOrd="0" presId="urn:microsoft.com/office/officeart/2005/8/layout/default#1"/>
    <dgm:cxn modelId="{185A24B1-199D-4981-936E-4449344BC9E4}" srcId="{D696A80F-1D28-4518-90F9-C4D30EAB3E53}" destId="{F5A7C959-ACE7-4CF6-8A79-FB90A4780918}" srcOrd="4" destOrd="0" parTransId="{BCAB0599-62F7-4130-9553-CF568ADD4B68}" sibTransId="{61AD22E3-BFF4-4AE6-87EC-E1D3B02A24E1}"/>
    <dgm:cxn modelId="{E94CE1F4-A84F-4154-997E-C59A140B2EF4}" type="presParOf" srcId="{4F857FE0-A490-416A-AB44-AF921ADEFDC2}" destId="{5B5285CA-22F9-4022-8B79-BBFF9C899ED2}" srcOrd="0" destOrd="0" presId="urn:microsoft.com/office/officeart/2005/8/layout/default#1"/>
    <dgm:cxn modelId="{EB97BF3F-6BC7-4655-9D76-0C118A3943A1}" type="presParOf" srcId="{4F857FE0-A490-416A-AB44-AF921ADEFDC2}" destId="{9CE47D23-49A3-4CCA-A1D0-E321B017E2A2}" srcOrd="1" destOrd="0" presId="urn:microsoft.com/office/officeart/2005/8/layout/default#1"/>
    <dgm:cxn modelId="{2DE17164-3616-421C-BA24-7703CCBDFE2A}" type="presParOf" srcId="{4F857FE0-A490-416A-AB44-AF921ADEFDC2}" destId="{39CDB605-C903-442C-B6D6-0C0791DF7DF6}" srcOrd="2" destOrd="0" presId="urn:microsoft.com/office/officeart/2005/8/layout/default#1"/>
    <dgm:cxn modelId="{E0656F39-523F-408E-8B14-DFB8239DDE6A}" type="presParOf" srcId="{4F857FE0-A490-416A-AB44-AF921ADEFDC2}" destId="{DC1C86A5-8C74-4034-814E-0BB8DA16ED21}" srcOrd="3" destOrd="0" presId="urn:microsoft.com/office/officeart/2005/8/layout/default#1"/>
    <dgm:cxn modelId="{A44A096C-72CF-4C30-A125-379A36CA88D1}" type="presParOf" srcId="{4F857FE0-A490-416A-AB44-AF921ADEFDC2}" destId="{67B91947-8B65-46CF-AB13-AC374E00958B}" srcOrd="4" destOrd="0" presId="urn:microsoft.com/office/officeart/2005/8/layout/default#1"/>
    <dgm:cxn modelId="{180CFFAB-D413-475A-A819-18B25FB29A01}" type="presParOf" srcId="{4F857FE0-A490-416A-AB44-AF921ADEFDC2}" destId="{7425439C-B28A-4C96-A21E-CCCBD2F31FB9}" srcOrd="5" destOrd="0" presId="urn:microsoft.com/office/officeart/2005/8/layout/default#1"/>
    <dgm:cxn modelId="{2FBC272E-4B1C-49B1-8100-FAA5AF32E754}" type="presParOf" srcId="{4F857FE0-A490-416A-AB44-AF921ADEFDC2}" destId="{D98DF390-3508-4A19-B6D0-D35F7B87B1AA}" srcOrd="6" destOrd="0" presId="urn:microsoft.com/office/officeart/2005/8/layout/default#1"/>
    <dgm:cxn modelId="{A3B3FFF2-9A22-421A-A7A1-C3A293D420BD}" type="presParOf" srcId="{4F857FE0-A490-416A-AB44-AF921ADEFDC2}" destId="{29B830E9-441D-42F0-B56F-2AD6FD732554}" srcOrd="7" destOrd="0" presId="urn:microsoft.com/office/officeart/2005/8/layout/default#1"/>
    <dgm:cxn modelId="{B8F3FC27-6622-484F-9137-0283DFEAC83D}" type="presParOf" srcId="{4F857FE0-A490-416A-AB44-AF921ADEFDC2}" destId="{D31C8855-BFE7-4B93-9003-14F5E6C44709}" srcOrd="8" destOrd="0" presId="urn:microsoft.com/office/officeart/2005/8/layout/default#1"/>
    <dgm:cxn modelId="{149F7EF3-E541-4362-BC37-B21E56B935B7}" type="presParOf" srcId="{4F857FE0-A490-416A-AB44-AF921ADEFDC2}" destId="{1660E5E3-356A-49DD-9700-708E2926140A}" srcOrd="9" destOrd="0" presId="urn:microsoft.com/office/officeart/2005/8/layout/default#1"/>
    <dgm:cxn modelId="{286389F2-7DB7-4BB7-AD7D-003F24C59654}" type="presParOf" srcId="{4F857FE0-A490-416A-AB44-AF921ADEFDC2}" destId="{E8F11106-2E89-4F1F-A78B-FC5EEA6F09B5}" srcOrd="10" destOrd="0" presId="urn:microsoft.com/office/officeart/2005/8/layout/default#1"/>
    <dgm:cxn modelId="{0B409EE6-065C-4B6A-90E2-343B151D3B15}" type="presParOf" srcId="{4F857FE0-A490-416A-AB44-AF921ADEFDC2}" destId="{3671CD63-A847-446E-B60F-299393DE7A4A}" srcOrd="11" destOrd="0" presId="urn:microsoft.com/office/officeart/2005/8/layout/default#1"/>
    <dgm:cxn modelId="{FC0C1C36-A6F9-444E-832D-D9C51C5F54F7}" type="presParOf" srcId="{4F857FE0-A490-416A-AB44-AF921ADEFDC2}" destId="{21649447-6748-45DA-83CA-A72A1E62CA50}" srcOrd="12" destOrd="0" presId="urn:microsoft.com/office/officeart/2005/8/layout/default#1"/>
    <dgm:cxn modelId="{94BB3FDB-E72B-45E1-9A5C-92FAAEA7D13D}" type="presParOf" srcId="{4F857FE0-A490-416A-AB44-AF921ADEFDC2}" destId="{6B3E7F44-589A-45D7-8D9D-DA1E8AA553E5}" srcOrd="13" destOrd="0" presId="urn:microsoft.com/office/officeart/2005/8/layout/default#1"/>
    <dgm:cxn modelId="{D9CE6EAA-9D01-4F38-9C72-5E5721B85145}" type="presParOf" srcId="{4F857FE0-A490-416A-AB44-AF921ADEFDC2}" destId="{66ED95A4-D8E9-40A4-AD97-F07F44B6B7DB}" srcOrd="14" destOrd="0" presId="urn:microsoft.com/office/officeart/2005/8/layout/default#1"/>
    <dgm:cxn modelId="{688EB180-B349-40B1-81A3-7F383A45703D}" type="presParOf" srcId="{4F857FE0-A490-416A-AB44-AF921ADEFDC2}" destId="{8F2EE219-81E2-4E86-8B9E-0EF6727BE237}" srcOrd="15" destOrd="0" presId="urn:microsoft.com/office/officeart/2005/8/layout/default#1"/>
    <dgm:cxn modelId="{A06BE1E5-4F74-4C2A-A959-530ED5ECCBC8}" type="presParOf" srcId="{4F857FE0-A490-416A-AB44-AF921ADEFDC2}" destId="{DDDB9390-A6F1-41F0-9332-3C5F66B64AB6}" srcOrd="16" destOrd="0" presId="urn:microsoft.com/office/officeart/2005/8/layout/default#1"/>
    <dgm:cxn modelId="{F9039892-D82F-4B14-9B24-2E78FE078119}" type="presParOf" srcId="{4F857FE0-A490-416A-AB44-AF921ADEFDC2}" destId="{2EEE82EC-42E7-4C72-8A62-0E5DC5AE9134}" srcOrd="17" destOrd="0" presId="urn:microsoft.com/office/officeart/2005/8/layout/default#1"/>
    <dgm:cxn modelId="{3764A1E6-490A-4073-B5A4-939F67A42F24}" type="presParOf" srcId="{4F857FE0-A490-416A-AB44-AF921ADEFDC2}" destId="{46FD6BB7-6D9C-4928-BB52-82CC338FED49}" srcOrd="18" destOrd="0" presId="urn:microsoft.com/office/officeart/2005/8/layout/default#1"/>
    <dgm:cxn modelId="{A93F4B83-136D-4D19-AF36-45D41AC24069}" type="presParOf" srcId="{4F857FE0-A490-416A-AB44-AF921ADEFDC2}" destId="{AA8881FA-14A8-49D2-ADCD-71FF323453CE}" srcOrd="19" destOrd="0" presId="urn:microsoft.com/office/officeart/2005/8/layout/default#1"/>
    <dgm:cxn modelId="{9B054E63-3D8F-4409-A09D-92AD3668D5B6}" type="presParOf" srcId="{4F857FE0-A490-416A-AB44-AF921ADEFDC2}" destId="{5BD5CB39-81E8-489D-8BD5-77804A8D774E}" srcOrd="2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96A80F-1D28-4518-90F9-C4D30EAB3E53}" type="doc">
      <dgm:prSet loTypeId="urn:microsoft.com/office/officeart/2005/8/layout/default#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68777A-3DBF-4325-81FF-13106F66DEC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dirty="0" smtClean="0"/>
            <a:t>Национальная безопасность и правоохранительная деятельность -2 399,7 т.р. или 1,4% от общего объема расходов </a:t>
          </a:r>
          <a:endParaRPr lang="ru-RU" sz="1400" dirty="0"/>
        </a:p>
      </dgm:t>
    </dgm:pt>
    <dgm:pt modelId="{89A12FE5-36B8-42CF-88D7-9B36AB43B5C5}" type="parTrans" cxnId="{7817F5D7-08A1-461F-8CD4-F095C5065CC8}">
      <dgm:prSet/>
      <dgm:spPr/>
      <dgm:t>
        <a:bodyPr/>
        <a:lstStyle/>
        <a:p>
          <a:endParaRPr lang="ru-RU"/>
        </a:p>
      </dgm:t>
    </dgm:pt>
    <dgm:pt modelId="{DA84E366-3B01-4F24-92FE-54F713F88EE4}" type="sibTrans" cxnId="{7817F5D7-08A1-461F-8CD4-F095C5065CC8}">
      <dgm:prSet/>
      <dgm:spPr/>
      <dgm:t>
        <a:bodyPr/>
        <a:lstStyle/>
        <a:p>
          <a:endParaRPr lang="ru-RU"/>
        </a:p>
      </dgm:t>
    </dgm:pt>
    <dgm:pt modelId="{22A45959-32C1-4305-AFDC-EE5E6C05785D}">
      <dgm:prSet phldrT="[Текст]" custT="1"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  <a:tileRect/>
        </a:gradFill>
      </dgm:spPr>
      <dgm:t>
        <a:bodyPr/>
        <a:lstStyle/>
        <a:p>
          <a:r>
            <a:rPr lang="ru-RU" sz="1600" dirty="0" smtClean="0"/>
            <a:t>Жилищно-коммунальное хозяйство  - 56 478,0 т.р. или 32,3 % от общего объема расходов</a:t>
          </a:r>
          <a:endParaRPr lang="ru-RU" sz="1600" dirty="0"/>
        </a:p>
      </dgm:t>
    </dgm:pt>
    <dgm:pt modelId="{7E62E91B-08AE-47AD-B89C-5418DE793559}" type="parTrans" cxnId="{41BFA096-9E1D-4297-8FDB-F0FC2581A698}">
      <dgm:prSet/>
      <dgm:spPr/>
      <dgm:t>
        <a:bodyPr/>
        <a:lstStyle/>
        <a:p>
          <a:endParaRPr lang="ru-RU"/>
        </a:p>
      </dgm:t>
    </dgm:pt>
    <dgm:pt modelId="{17310292-E7A9-490F-A633-AECB067688CC}" type="sibTrans" cxnId="{41BFA096-9E1D-4297-8FDB-F0FC2581A698}">
      <dgm:prSet/>
      <dgm:spPr/>
      <dgm:t>
        <a:bodyPr/>
        <a:lstStyle/>
        <a:p>
          <a:endParaRPr lang="ru-RU"/>
        </a:p>
      </dgm:t>
    </dgm:pt>
    <dgm:pt modelId="{69DEF1E8-101E-4853-BD48-DEED2386A44B}">
      <dgm:prSet custT="1"/>
      <dgm:spPr>
        <a:solidFill>
          <a:srgbClr val="00B0F0"/>
        </a:solidFill>
      </dgm:spPr>
      <dgm:t>
        <a:bodyPr/>
        <a:lstStyle/>
        <a:p>
          <a:r>
            <a:rPr lang="ru-RU" sz="1600" dirty="0" smtClean="0"/>
            <a:t>Культура, кинематография – </a:t>
          </a:r>
        </a:p>
        <a:p>
          <a:r>
            <a:rPr lang="ru-RU" sz="1600" dirty="0" smtClean="0"/>
            <a:t>13 791,3 т.р. или 7,9%  от общего объема расходов</a:t>
          </a:r>
          <a:endParaRPr lang="ru-RU" sz="1600" dirty="0"/>
        </a:p>
      </dgm:t>
    </dgm:pt>
    <dgm:pt modelId="{3F39381E-2EB3-47F4-9280-82C1F78D878E}" type="parTrans" cxnId="{84FDDB46-0782-4EDA-97B9-E98857AC312A}">
      <dgm:prSet/>
      <dgm:spPr/>
      <dgm:t>
        <a:bodyPr/>
        <a:lstStyle/>
        <a:p>
          <a:endParaRPr lang="ru-RU"/>
        </a:p>
      </dgm:t>
    </dgm:pt>
    <dgm:pt modelId="{8EC04F26-741B-4A6E-A423-294C3B1419F0}" type="sibTrans" cxnId="{84FDDB46-0782-4EDA-97B9-E98857AC312A}">
      <dgm:prSet/>
      <dgm:spPr/>
      <dgm:t>
        <a:bodyPr/>
        <a:lstStyle/>
        <a:p>
          <a:endParaRPr lang="ru-RU"/>
        </a:p>
      </dgm:t>
    </dgm:pt>
    <dgm:pt modelId="{0C907944-E7D5-4926-8150-EF1C2B7E60B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dirty="0" smtClean="0"/>
            <a:t>Национальная экономика – 81 439,8 т.р. или 46,5 % от общего объема расходов</a:t>
          </a:r>
          <a:endParaRPr lang="ru-RU" sz="1600" dirty="0"/>
        </a:p>
      </dgm:t>
    </dgm:pt>
    <dgm:pt modelId="{15F87578-AD8B-416F-83A7-4D4FE7F5D351}" type="parTrans" cxnId="{493613DF-31F0-4E32-9196-E8A4B312C824}">
      <dgm:prSet/>
      <dgm:spPr/>
      <dgm:t>
        <a:bodyPr/>
        <a:lstStyle/>
        <a:p>
          <a:endParaRPr lang="ru-RU"/>
        </a:p>
      </dgm:t>
    </dgm:pt>
    <dgm:pt modelId="{9D3D219B-2054-45A7-809F-AE36218A66E1}" type="sibTrans" cxnId="{493613DF-31F0-4E32-9196-E8A4B312C824}">
      <dgm:prSet/>
      <dgm:spPr/>
      <dgm:t>
        <a:bodyPr/>
        <a:lstStyle/>
        <a:p>
          <a:endParaRPr lang="ru-RU"/>
        </a:p>
      </dgm:t>
    </dgm:pt>
    <dgm:pt modelId="{4AA42789-1D0A-4289-9FBC-EE3E98BBC730}">
      <dgm:prSet custT="1"/>
      <dgm:spPr>
        <a:solidFill>
          <a:schemeClr val="accent2"/>
        </a:solidFill>
      </dgm:spPr>
      <dgm:t>
        <a:bodyPr/>
        <a:lstStyle/>
        <a:p>
          <a:r>
            <a:rPr lang="ru-RU" sz="1600" dirty="0" smtClean="0"/>
            <a:t>Общегосударственные вопросы -20 393,8 т.р. или 11,6 % от общего объема расходов</a:t>
          </a:r>
          <a:endParaRPr lang="ru-RU" sz="1600" dirty="0"/>
        </a:p>
      </dgm:t>
    </dgm:pt>
    <dgm:pt modelId="{1FFE2CF8-D049-44B3-811C-71D9B25006E0}" type="parTrans" cxnId="{F77BC879-33C2-452E-BF70-9CC0221D1C22}">
      <dgm:prSet/>
      <dgm:spPr/>
      <dgm:t>
        <a:bodyPr/>
        <a:lstStyle/>
        <a:p>
          <a:endParaRPr lang="ru-RU"/>
        </a:p>
      </dgm:t>
    </dgm:pt>
    <dgm:pt modelId="{475CA460-C523-4B92-A014-2959092EF456}" type="sibTrans" cxnId="{F77BC879-33C2-452E-BF70-9CC0221D1C22}">
      <dgm:prSet/>
      <dgm:spPr/>
      <dgm:t>
        <a:bodyPr/>
        <a:lstStyle/>
        <a:p>
          <a:endParaRPr lang="ru-RU"/>
        </a:p>
      </dgm:t>
    </dgm:pt>
    <dgm:pt modelId="{00C42B5E-40A4-4507-9A48-38A6EAF80403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/>
            <a:t>Физическая культура и спорт – 231,9 т.р. или 0,1% от общего объема расходов </a:t>
          </a:r>
        </a:p>
        <a:p>
          <a:endParaRPr lang="ru-RU" sz="1600" dirty="0"/>
        </a:p>
      </dgm:t>
    </dgm:pt>
    <dgm:pt modelId="{642724A1-C93A-440D-8FEE-D06412218F56}" type="parTrans" cxnId="{3A36B2F6-B583-48EB-B4D6-ED2B891BDFB4}">
      <dgm:prSet/>
      <dgm:spPr/>
      <dgm:t>
        <a:bodyPr/>
        <a:lstStyle/>
        <a:p>
          <a:endParaRPr lang="ru-RU"/>
        </a:p>
      </dgm:t>
    </dgm:pt>
    <dgm:pt modelId="{4F26F8C9-2ECF-4015-8834-B9941BAE9A5A}" type="sibTrans" cxnId="{3A36B2F6-B583-48EB-B4D6-ED2B891BDFB4}">
      <dgm:prSet/>
      <dgm:spPr/>
      <dgm:t>
        <a:bodyPr/>
        <a:lstStyle/>
        <a:p>
          <a:endParaRPr lang="ru-RU"/>
        </a:p>
      </dgm:t>
    </dgm:pt>
    <dgm:pt modelId="{918152A5-39FA-4A23-9021-75D0C85596D7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dirty="0" smtClean="0"/>
            <a:t>Социальная политика – 153,7 т.р. или 0,1% от общего объема расходов </a:t>
          </a:r>
          <a:endParaRPr lang="ru-RU" sz="1600" dirty="0"/>
        </a:p>
      </dgm:t>
    </dgm:pt>
    <dgm:pt modelId="{8DFF6C42-55DC-4CBA-8A99-63C376723AEF}" type="parTrans" cxnId="{42113F13-C96E-42C5-ACF8-7C0AFF628A4E}">
      <dgm:prSet/>
      <dgm:spPr/>
      <dgm:t>
        <a:bodyPr/>
        <a:lstStyle/>
        <a:p>
          <a:endParaRPr lang="ru-RU"/>
        </a:p>
      </dgm:t>
    </dgm:pt>
    <dgm:pt modelId="{581BC886-5C2E-4459-9680-B5A59B9E1711}" type="sibTrans" cxnId="{42113F13-C96E-42C5-ACF8-7C0AFF628A4E}">
      <dgm:prSet/>
      <dgm:spPr/>
      <dgm:t>
        <a:bodyPr/>
        <a:lstStyle/>
        <a:p>
          <a:endParaRPr lang="ru-RU"/>
        </a:p>
      </dgm:t>
    </dgm:pt>
    <dgm:pt modelId="{7D5A62DE-DBDC-4121-94B5-D8596157722D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600" dirty="0" smtClean="0"/>
            <a:t>Образование – 132,8 т.р. или 0,1 % от общего объема расходов </a:t>
          </a:r>
          <a:endParaRPr lang="ru-RU" sz="1600" dirty="0"/>
        </a:p>
      </dgm:t>
    </dgm:pt>
    <dgm:pt modelId="{06CA982B-33BB-4C9B-8FAC-6ED453CCB5C7}" type="parTrans" cxnId="{86EF9049-7F36-4FF6-8250-A8D4835ED97B}">
      <dgm:prSet/>
      <dgm:spPr/>
      <dgm:t>
        <a:bodyPr/>
        <a:lstStyle/>
        <a:p>
          <a:endParaRPr lang="ru-RU"/>
        </a:p>
      </dgm:t>
    </dgm:pt>
    <dgm:pt modelId="{2229CBE8-2D37-445E-B205-0BA8779B78B5}" type="sibTrans" cxnId="{86EF9049-7F36-4FF6-8250-A8D4835ED97B}">
      <dgm:prSet/>
      <dgm:spPr/>
      <dgm:t>
        <a:bodyPr/>
        <a:lstStyle/>
        <a:p>
          <a:endParaRPr lang="ru-RU"/>
        </a:p>
      </dgm:t>
    </dgm:pt>
    <dgm:pt modelId="{8AA0D91F-793A-4F2A-8FCD-99D1FE0086A6}" type="pres">
      <dgm:prSet presAssocID="{D696A80F-1D28-4518-90F9-C4D30EAB3E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85AD4F-E5DC-45A4-B0FB-DEEFC1F3D74C}" type="pres">
      <dgm:prSet presAssocID="{A568777A-3DBF-4325-81FF-13106F66DEC1}" presName="node" presStyleLbl="node1" presStyleIdx="0" presStyleCnt="8" custLinFactX="12256" custLinFactNeighborX="100000" custLinFactNeighborY="7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4EB18-FCD7-4952-BCB3-C341AF2CE86D}" type="pres">
      <dgm:prSet presAssocID="{DA84E366-3B01-4F24-92FE-54F713F88EE4}" presName="sibTrans" presStyleCnt="0"/>
      <dgm:spPr/>
    </dgm:pt>
    <dgm:pt modelId="{EF7CB9CB-D392-4EF0-B486-FCA82C3E8A01}" type="pres">
      <dgm:prSet presAssocID="{22A45959-32C1-4305-AFDC-EE5E6C05785D}" presName="node" presStyleLbl="node1" presStyleIdx="1" presStyleCnt="8" custLinFactX="-12328" custLinFactNeighborX="-100000" custLinFactNeighborY="7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024B0-499F-4A02-8E4D-224FB6F3EB61}" type="pres">
      <dgm:prSet presAssocID="{17310292-E7A9-490F-A633-AECB067688CC}" presName="sibTrans" presStyleCnt="0"/>
      <dgm:spPr/>
    </dgm:pt>
    <dgm:pt modelId="{E46E722E-FD56-45CB-9CE3-2FBCFB80C6C6}" type="pres">
      <dgm:prSet presAssocID="{69DEF1E8-101E-4853-BD48-DEED2386A44B}" presName="node" presStyleLbl="node1" presStyleIdx="2" presStyleCnt="8" custLinFactY="18766" custLinFactNeighborX="365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4CBAC-4CD6-4625-BAC1-B91C629CB122}" type="pres">
      <dgm:prSet presAssocID="{8EC04F26-741B-4A6E-A423-294C3B1419F0}" presName="sibTrans" presStyleCnt="0"/>
      <dgm:spPr/>
    </dgm:pt>
    <dgm:pt modelId="{8EBDBDCD-CBA1-4DEB-9F2A-81A5DD04FC7D}" type="pres">
      <dgm:prSet presAssocID="{918152A5-39FA-4A23-9021-75D0C85596D7}" presName="node" presStyleLbl="node1" presStyleIdx="3" presStyleCnt="8" custLinFactY="13501" custLinFactNeighborX="5178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639C1-A5B5-420A-844B-1B4B5B403C1B}" type="pres">
      <dgm:prSet presAssocID="{581BC886-5C2E-4459-9680-B5A59B9E1711}" presName="sibTrans" presStyleCnt="0"/>
      <dgm:spPr/>
    </dgm:pt>
    <dgm:pt modelId="{CC76084F-01E4-4FC6-AA68-10F43226975A}" type="pres">
      <dgm:prSet presAssocID="{7D5A62DE-DBDC-4121-94B5-D8596157722D}" presName="node" presStyleLbl="node1" presStyleIdx="4" presStyleCnt="8" custLinFactY="13501" custLinFactNeighborX="5636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7360F-9603-4C82-9C0C-C21F340A16D4}" type="pres">
      <dgm:prSet presAssocID="{2229CBE8-2D37-445E-B205-0BA8779B78B5}" presName="sibTrans" presStyleCnt="0"/>
      <dgm:spPr/>
    </dgm:pt>
    <dgm:pt modelId="{F73E5F30-BFC0-424D-B049-89D01087DE54}" type="pres">
      <dgm:prSet presAssocID="{0C907944-E7D5-4926-8150-EF1C2B7E60B9}" presName="node" presStyleLbl="node1" presStyleIdx="5" presStyleCnt="8" custLinFactY="-9302" custLinFactNeighborX="365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99375-708C-4899-8E82-4853E294498E}" type="pres">
      <dgm:prSet presAssocID="{9D3D219B-2054-45A7-809F-AE36218A66E1}" presName="sibTrans" presStyleCnt="0"/>
      <dgm:spPr/>
    </dgm:pt>
    <dgm:pt modelId="{E8C71706-64C3-479E-956A-376A288D34E3}" type="pres">
      <dgm:prSet presAssocID="{4AA42789-1D0A-4289-9FBC-EE3E98BBC730}" presName="node" presStyleLbl="node1" presStyleIdx="6" presStyleCnt="8" custLinFactY="-14567" custLinFactNeighborX="-5732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1A6C7-6B21-4EE4-A249-556D8D3B6DDD}" type="pres">
      <dgm:prSet presAssocID="{475CA460-C523-4B92-A014-2959092EF456}" presName="sibTrans" presStyleCnt="0"/>
      <dgm:spPr/>
    </dgm:pt>
    <dgm:pt modelId="{9112C213-71D9-4EB4-B0D4-F998BFDC2BA7}" type="pres">
      <dgm:prSet presAssocID="{00C42B5E-40A4-4507-9A48-38A6EAF80403}" presName="node" presStyleLbl="node1" presStyleIdx="7" presStyleCnt="8" custLinFactY="-14567" custLinFactNeighborX="-527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113F13-C96E-42C5-ACF8-7C0AFF628A4E}" srcId="{D696A80F-1D28-4518-90F9-C4D30EAB3E53}" destId="{918152A5-39FA-4A23-9021-75D0C85596D7}" srcOrd="3" destOrd="0" parTransId="{8DFF6C42-55DC-4CBA-8A99-63C376723AEF}" sibTransId="{581BC886-5C2E-4459-9680-B5A59B9E1711}"/>
    <dgm:cxn modelId="{F77BC879-33C2-452E-BF70-9CC0221D1C22}" srcId="{D696A80F-1D28-4518-90F9-C4D30EAB3E53}" destId="{4AA42789-1D0A-4289-9FBC-EE3E98BBC730}" srcOrd="6" destOrd="0" parTransId="{1FFE2CF8-D049-44B3-811C-71D9B25006E0}" sibTransId="{475CA460-C523-4B92-A014-2959092EF456}"/>
    <dgm:cxn modelId="{86EF9049-7F36-4FF6-8250-A8D4835ED97B}" srcId="{D696A80F-1D28-4518-90F9-C4D30EAB3E53}" destId="{7D5A62DE-DBDC-4121-94B5-D8596157722D}" srcOrd="4" destOrd="0" parTransId="{06CA982B-33BB-4C9B-8FAC-6ED453CCB5C7}" sibTransId="{2229CBE8-2D37-445E-B205-0BA8779B78B5}"/>
    <dgm:cxn modelId="{58E2950A-D431-4133-8F95-C88592E0822A}" type="presOf" srcId="{0C907944-E7D5-4926-8150-EF1C2B7E60B9}" destId="{F73E5F30-BFC0-424D-B049-89D01087DE54}" srcOrd="0" destOrd="0" presId="urn:microsoft.com/office/officeart/2005/8/layout/default#2"/>
    <dgm:cxn modelId="{0865C7FD-DF86-4DB1-96F5-7F148E384341}" type="presOf" srcId="{00C42B5E-40A4-4507-9A48-38A6EAF80403}" destId="{9112C213-71D9-4EB4-B0D4-F998BFDC2BA7}" srcOrd="0" destOrd="0" presId="urn:microsoft.com/office/officeart/2005/8/layout/default#2"/>
    <dgm:cxn modelId="{2E58C9E7-D087-4CCB-8B46-84AC26FDA6D3}" type="presOf" srcId="{D696A80F-1D28-4518-90F9-C4D30EAB3E53}" destId="{8AA0D91F-793A-4F2A-8FCD-99D1FE0086A6}" srcOrd="0" destOrd="0" presId="urn:microsoft.com/office/officeart/2005/8/layout/default#2"/>
    <dgm:cxn modelId="{493613DF-31F0-4E32-9196-E8A4B312C824}" srcId="{D696A80F-1D28-4518-90F9-C4D30EAB3E53}" destId="{0C907944-E7D5-4926-8150-EF1C2B7E60B9}" srcOrd="5" destOrd="0" parTransId="{15F87578-AD8B-416F-83A7-4D4FE7F5D351}" sibTransId="{9D3D219B-2054-45A7-809F-AE36218A66E1}"/>
    <dgm:cxn modelId="{45A364BC-C6B1-4BF4-81E3-3C830E7C5180}" type="presOf" srcId="{22A45959-32C1-4305-AFDC-EE5E6C05785D}" destId="{EF7CB9CB-D392-4EF0-B486-FCA82C3E8A01}" srcOrd="0" destOrd="0" presId="urn:microsoft.com/office/officeart/2005/8/layout/default#2"/>
    <dgm:cxn modelId="{25AC87E6-32F9-4A2E-926B-5447DFC9E3CE}" type="presOf" srcId="{4AA42789-1D0A-4289-9FBC-EE3E98BBC730}" destId="{E8C71706-64C3-479E-956A-376A288D34E3}" srcOrd="0" destOrd="0" presId="urn:microsoft.com/office/officeart/2005/8/layout/default#2"/>
    <dgm:cxn modelId="{C3D4CE07-6B99-4EC7-BC9B-CE0DC1E94657}" type="presOf" srcId="{A568777A-3DBF-4325-81FF-13106F66DEC1}" destId="{DE85AD4F-E5DC-45A4-B0FB-DEEFC1F3D74C}" srcOrd="0" destOrd="0" presId="urn:microsoft.com/office/officeart/2005/8/layout/default#2"/>
    <dgm:cxn modelId="{84FDDB46-0782-4EDA-97B9-E98857AC312A}" srcId="{D696A80F-1D28-4518-90F9-C4D30EAB3E53}" destId="{69DEF1E8-101E-4853-BD48-DEED2386A44B}" srcOrd="2" destOrd="0" parTransId="{3F39381E-2EB3-47F4-9280-82C1F78D878E}" sibTransId="{8EC04F26-741B-4A6E-A423-294C3B1419F0}"/>
    <dgm:cxn modelId="{3A36B2F6-B583-48EB-B4D6-ED2B891BDFB4}" srcId="{D696A80F-1D28-4518-90F9-C4D30EAB3E53}" destId="{00C42B5E-40A4-4507-9A48-38A6EAF80403}" srcOrd="7" destOrd="0" parTransId="{642724A1-C93A-440D-8FEE-D06412218F56}" sibTransId="{4F26F8C9-2ECF-4015-8834-B9941BAE9A5A}"/>
    <dgm:cxn modelId="{49A73CB1-0DBA-4EC6-A97A-0B72B219EB6B}" type="presOf" srcId="{69DEF1E8-101E-4853-BD48-DEED2386A44B}" destId="{E46E722E-FD56-45CB-9CE3-2FBCFB80C6C6}" srcOrd="0" destOrd="0" presId="urn:microsoft.com/office/officeart/2005/8/layout/default#2"/>
    <dgm:cxn modelId="{41BFA096-9E1D-4297-8FDB-F0FC2581A698}" srcId="{D696A80F-1D28-4518-90F9-C4D30EAB3E53}" destId="{22A45959-32C1-4305-AFDC-EE5E6C05785D}" srcOrd="1" destOrd="0" parTransId="{7E62E91B-08AE-47AD-B89C-5418DE793559}" sibTransId="{17310292-E7A9-490F-A633-AECB067688CC}"/>
    <dgm:cxn modelId="{2070E5DD-9CEC-4888-9A5E-746D1340ED03}" type="presOf" srcId="{7D5A62DE-DBDC-4121-94B5-D8596157722D}" destId="{CC76084F-01E4-4FC6-AA68-10F43226975A}" srcOrd="0" destOrd="0" presId="urn:microsoft.com/office/officeart/2005/8/layout/default#2"/>
    <dgm:cxn modelId="{7817F5D7-08A1-461F-8CD4-F095C5065CC8}" srcId="{D696A80F-1D28-4518-90F9-C4D30EAB3E53}" destId="{A568777A-3DBF-4325-81FF-13106F66DEC1}" srcOrd="0" destOrd="0" parTransId="{89A12FE5-36B8-42CF-88D7-9B36AB43B5C5}" sibTransId="{DA84E366-3B01-4F24-92FE-54F713F88EE4}"/>
    <dgm:cxn modelId="{B87049D5-6763-4C96-AC27-F09C1FE33E73}" type="presOf" srcId="{918152A5-39FA-4A23-9021-75D0C85596D7}" destId="{8EBDBDCD-CBA1-4DEB-9F2A-81A5DD04FC7D}" srcOrd="0" destOrd="0" presId="urn:microsoft.com/office/officeart/2005/8/layout/default#2"/>
    <dgm:cxn modelId="{08D2C8E7-007F-4B14-B906-2F2BC38D156B}" type="presParOf" srcId="{8AA0D91F-793A-4F2A-8FCD-99D1FE0086A6}" destId="{DE85AD4F-E5DC-45A4-B0FB-DEEFC1F3D74C}" srcOrd="0" destOrd="0" presId="urn:microsoft.com/office/officeart/2005/8/layout/default#2"/>
    <dgm:cxn modelId="{4FB45219-49F4-4E6B-86F8-0A7FA8EBCED7}" type="presParOf" srcId="{8AA0D91F-793A-4F2A-8FCD-99D1FE0086A6}" destId="{65C4EB18-FCD7-4952-BCB3-C341AF2CE86D}" srcOrd="1" destOrd="0" presId="urn:microsoft.com/office/officeart/2005/8/layout/default#2"/>
    <dgm:cxn modelId="{F314E639-64A5-4B7C-BFD8-7D65FAA91CFB}" type="presParOf" srcId="{8AA0D91F-793A-4F2A-8FCD-99D1FE0086A6}" destId="{EF7CB9CB-D392-4EF0-B486-FCA82C3E8A01}" srcOrd="2" destOrd="0" presId="urn:microsoft.com/office/officeart/2005/8/layout/default#2"/>
    <dgm:cxn modelId="{46363BB3-CBA2-4664-BC09-05893801AB96}" type="presParOf" srcId="{8AA0D91F-793A-4F2A-8FCD-99D1FE0086A6}" destId="{B92024B0-499F-4A02-8E4D-224FB6F3EB61}" srcOrd="3" destOrd="0" presId="urn:microsoft.com/office/officeart/2005/8/layout/default#2"/>
    <dgm:cxn modelId="{CC102AD1-BEDF-4C05-81A4-6A33DC9E9FF2}" type="presParOf" srcId="{8AA0D91F-793A-4F2A-8FCD-99D1FE0086A6}" destId="{E46E722E-FD56-45CB-9CE3-2FBCFB80C6C6}" srcOrd="4" destOrd="0" presId="urn:microsoft.com/office/officeart/2005/8/layout/default#2"/>
    <dgm:cxn modelId="{D36E6246-7EE9-4CA6-AA88-DDA4ADCF2489}" type="presParOf" srcId="{8AA0D91F-793A-4F2A-8FCD-99D1FE0086A6}" destId="{9614CBAC-4CD6-4625-BAC1-B91C629CB122}" srcOrd="5" destOrd="0" presId="urn:microsoft.com/office/officeart/2005/8/layout/default#2"/>
    <dgm:cxn modelId="{5AE37A30-63C2-42E7-B172-6F93D848D235}" type="presParOf" srcId="{8AA0D91F-793A-4F2A-8FCD-99D1FE0086A6}" destId="{8EBDBDCD-CBA1-4DEB-9F2A-81A5DD04FC7D}" srcOrd="6" destOrd="0" presId="urn:microsoft.com/office/officeart/2005/8/layout/default#2"/>
    <dgm:cxn modelId="{713A9534-7B70-4A74-93F6-EE77B6B8BC56}" type="presParOf" srcId="{8AA0D91F-793A-4F2A-8FCD-99D1FE0086A6}" destId="{7EC639C1-A5B5-420A-844B-1B4B5B403C1B}" srcOrd="7" destOrd="0" presId="urn:microsoft.com/office/officeart/2005/8/layout/default#2"/>
    <dgm:cxn modelId="{A9C4F475-75A2-4930-9A3F-24A71CF50FF4}" type="presParOf" srcId="{8AA0D91F-793A-4F2A-8FCD-99D1FE0086A6}" destId="{CC76084F-01E4-4FC6-AA68-10F43226975A}" srcOrd="8" destOrd="0" presId="urn:microsoft.com/office/officeart/2005/8/layout/default#2"/>
    <dgm:cxn modelId="{B9A5CDEE-99D2-4C55-8764-F1F83DD79889}" type="presParOf" srcId="{8AA0D91F-793A-4F2A-8FCD-99D1FE0086A6}" destId="{16B7360F-9603-4C82-9C0C-C21F340A16D4}" srcOrd="9" destOrd="0" presId="urn:microsoft.com/office/officeart/2005/8/layout/default#2"/>
    <dgm:cxn modelId="{9C508426-D99F-4927-982D-979A92659B4D}" type="presParOf" srcId="{8AA0D91F-793A-4F2A-8FCD-99D1FE0086A6}" destId="{F73E5F30-BFC0-424D-B049-89D01087DE54}" srcOrd="10" destOrd="0" presId="urn:microsoft.com/office/officeart/2005/8/layout/default#2"/>
    <dgm:cxn modelId="{9F3495C9-11B5-4137-AD8C-E15064400474}" type="presParOf" srcId="{8AA0D91F-793A-4F2A-8FCD-99D1FE0086A6}" destId="{EFF99375-708C-4899-8E82-4853E294498E}" srcOrd="11" destOrd="0" presId="urn:microsoft.com/office/officeart/2005/8/layout/default#2"/>
    <dgm:cxn modelId="{BDD66981-2E06-4871-B083-4937FA1137C6}" type="presParOf" srcId="{8AA0D91F-793A-4F2A-8FCD-99D1FE0086A6}" destId="{E8C71706-64C3-479E-956A-376A288D34E3}" srcOrd="12" destOrd="0" presId="urn:microsoft.com/office/officeart/2005/8/layout/default#2"/>
    <dgm:cxn modelId="{E8B0E038-B559-4188-A9F2-A86DF6A5A2C7}" type="presParOf" srcId="{8AA0D91F-793A-4F2A-8FCD-99D1FE0086A6}" destId="{7441A6C7-6B21-4EE4-A249-556D8D3B6DDD}" srcOrd="13" destOrd="0" presId="urn:microsoft.com/office/officeart/2005/8/layout/default#2"/>
    <dgm:cxn modelId="{C09D42B6-6BA5-4A02-82AF-DFE309414E4E}" type="presParOf" srcId="{8AA0D91F-793A-4F2A-8FCD-99D1FE0086A6}" destId="{9112C213-71D9-4EB4-B0D4-F998BFDC2BA7}" srcOrd="1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5285CA-22F9-4022-8B79-BBFF9C899ED2}">
      <dsp:nvSpPr>
        <dsp:cNvPr id="0" name=""/>
        <dsp:cNvSpPr/>
      </dsp:nvSpPr>
      <dsp:spPr>
        <a:xfrm>
          <a:off x="215757" y="0"/>
          <a:ext cx="2513830" cy="1856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Обеспечение  качественными жилищно-коммунальными услугами населения Константиновского городского поселения – 22 573,4</a:t>
          </a:r>
          <a:r>
            <a:rPr lang="en-US" sz="1200" kern="1200" dirty="0" smtClean="0"/>
            <a:t> </a:t>
          </a:r>
          <a:r>
            <a:rPr lang="ru-RU" sz="1200" kern="1200" dirty="0" smtClean="0"/>
            <a:t>тыс. руб. или  12,9 % от всех расходов бюджета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  <a:endParaRPr lang="ru-RU" sz="1200" kern="1200" dirty="0"/>
        </a:p>
      </dsp:txBody>
      <dsp:txXfrm>
        <a:off x="215757" y="0"/>
        <a:ext cx="2513830" cy="1856814"/>
      </dsp:txXfrm>
    </dsp:sp>
    <dsp:sp modelId="{39CDB605-C903-442C-B6D6-0C0791DF7DF6}">
      <dsp:nvSpPr>
        <dsp:cNvPr id="0" name=""/>
        <dsp:cNvSpPr/>
      </dsp:nvSpPr>
      <dsp:spPr>
        <a:xfrm>
          <a:off x="3030042" y="0"/>
          <a:ext cx="1806175" cy="18362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«Защита населения и территории от чрезвычайных ситуаций, обеспечение пожарной безопасности и безопасности людей на водных объектах» -  2 442,5 тыс. руб.-1,4% от всех расходов бюджета</a:t>
          </a:r>
          <a:endParaRPr lang="ru-RU" sz="1200" kern="1200" dirty="0"/>
        </a:p>
      </dsp:txBody>
      <dsp:txXfrm>
        <a:off x="3030042" y="0"/>
        <a:ext cx="1806175" cy="1836226"/>
      </dsp:txXfrm>
    </dsp:sp>
    <dsp:sp modelId="{67B91947-8B65-46CF-AB13-AC374E00958B}">
      <dsp:nvSpPr>
        <dsp:cNvPr id="0" name=""/>
        <dsp:cNvSpPr/>
      </dsp:nvSpPr>
      <dsp:spPr>
        <a:xfrm>
          <a:off x="4968551" y="28602"/>
          <a:ext cx="1633140" cy="1032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«Развитие культуры в КГП»  - 13 603,7 тыс. руб. или 7,8 % от всех расходов бюджета</a:t>
          </a:r>
          <a:endParaRPr lang="ru-RU" sz="1200" kern="1200" dirty="0"/>
        </a:p>
      </dsp:txBody>
      <dsp:txXfrm>
        <a:off x="4968551" y="28602"/>
        <a:ext cx="1633140" cy="1032037"/>
      </dsp:txXfrm>
    </dsp:sp>
    <dsp:sp modelId="{D98DF390-3508-4A19-B6D0-D35F7B87B1AA}">
      <dsp:nvSpPr>
        <dsp:cNvPr id="0" name=""/>
        <dsp:cNvSpPr/>
      </dsp:nvSpPr>
      <dsp:spPr>
        <a:xfrm>
          <a:off x="6912766" y="100608"/>
          <a:ext cx="1658424" cy="1386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Обеспечение общественного порядка и профилактика правонарушений» -703,6 тыс.руб. или 0,4% от всех расходов бюджета</a:t>
          </a:r>
          <a:endParaRPr lang="ru-RU" sz="1200" kern="1200" dirty="0"/>
        </a:p>
      </dsp:txBody>
      <dsp:txXfrm>
        <a:off x="6912766" y="100608"/>
        <a:ext cx="1658424" cy="1386657"/>
      </dsp:txXfrm>
    </dsp:sp>
    <dsp:sp modelId="{D31C8855-BFE7-4B93-9003-14F5E6C44709}">
      <dsp:nvSpPr>
        <dsp:cNvPr id="0" name=""/>
        <dsp:cNvSpPr/>
      </dsp:nvSpPr>
      <dsp:spPr>
        <a:xfrm>
          <a:off x="216022" y="1972816"/>
          <a:ext cx="1477049" cy="1821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"Управление и распоряжение муниципальным имуществом в муниципальном образовании «КГП« – 2 215,3 тыс.руб. или  1,3 % от всех расходов бюджета</a:t>
          </a:r>
          <a:endParaRPr lang="ru-RU" sz="1200" kern="1200" dirty="0"/>
        </a:p>
      </dsp:txBody>
      <dsp:txXfrm>
        <a:off x="216022" y="1972816"/>
        <a:ext cx="1477049" cy="1821922"/>
      </dsp:txXfrm>
    </dsp:sp>
    <dsp:sp modelId="{E8F11106-2E89-4F1F-A78B-FC5EEA6F09B5}">
      <dsp:nvSpPr>
        <dsp:cNvPr id="0" name=""/>
        <dsp:cNvSpPr/>
      </dsp:nvSpPr>
      <dsp:spPr>
        <a:xfrm>
          <a:off x="1872209" y="2044824"/>
          <a:ext cx="1490281" cy="1482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«Благоустройство территории КГП »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32 508,9 тыс.руб.  или 18,6 % от всех расходов бюджета</a:t>
          </a:r>
          <a:endParaRPr lang="ru-RU" sz="1200" kern="1200" dirty="0"/>
        </a:p>
      </dsp:txBody>
      <dsp:txXfrm>
        <a:off x="1872209" y="2044824"/>
        <a:ext cx="1490281" cy="1482041"/>
      </dsp:txXfrm>
    </dsp:sp>
    <dsp:sp modelId="{21649447-6748-45DA-83CA-A72A1E62CA50}">
      <dsp:nvSpPr>
        <dsp:cNvPr id="0" name=""/>
        <dsp:cNvSpPr/>
      </dsp:nvSpPr>
      <dsp:spPr>
        <a:xfrm>
          <a:off x="3528389" y="2044824"/>
          <a:ext cx="4039446" cy="1124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«Муниципальная политика»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19 180,8тыс.руб.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Или 11,0 % от всех расходов бюджета  </a:t>
          </a:r>
          <a:endParaRPr lang="ru-RU" sz="1200" kern="1200" dirty="0"/>
        </a:p>
      </dsp:txBody>
      <dsp:txXfrm>
        <a:off x="3528389" y="2044824"/>
        <a:ext cx="4039446" cy="1124287"/>
      </dsp:txXfrm>
    </dsp:sp>
    <dsp:sp modelId="{66ED95A4-D8E9-40A4-AD97-F07F44B6B7DB}">
      <dsp:nvSpPr>
        <dsp:cNvPr id="0" name=""/>
        <dsp:cNvSpPr/>
      </dsp:nvSpPr>
      <dsp:spPr>
        <a:xfrm>
          <a:off x="0" y="3826479"/>
          <a:ext cx="2197496" cy="10986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Развитие субъектов  малого и среднего предпринимательства в Константиновском городском поселении – 30,0 тыс.руб. или 0,01 % от всех расходов бюджета</a:t>
          </a:r>
          <a:endParaRPr lang="ru-RU" sz="1000" kern="1200" dirty="0"/>
        </a:p>
      </dsp:txBody>
      <dsp:txXfrm>
        <a:off x="0" y="3826479"/>
        <a:ext cx="2197496" cy="1098664"/>
      </dsp:txXfrm>
    </dsp:sp>
    <dsp:sp modelId="{DDDB9390-A6F1-41F0-9332-3C5F66B64AB6}">
      <dsp:nvSpPr>
        <dsp:cNvPr id="0" name=""/>
        <dsp:cNvSpPr/>
      </dsp:nvSpPr>
      <dsp:spPr>
        <a:xfrm>
          <a:off x="2232246" y="3826479"/>
          <a:ext cx="2197496" cy="10986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Формирование современной городской среды на территории Константиновского городского поселения – 198,1 тыс. рублей или 0,1% от всех расходов бюджета</a:t>
          </a:r>
          <a:endParaRPr lang="ru-RU" sz="1200" kern="1200" dirty="0"/>
        </a:p>
      </dsp:txBody>
      <dsp:txXfrm>
        <a:off x="2232246" y="3826479"/>
        <a:ext cx="2197496" cy="1098664"/>
      </dsp:txXfrm>
    </dsp:sp>
    <dsp:sp modelId="{46FD6BB7-6D9C-4928-BB52-82CC338FED49}">
      <dsp:nvSpPr>
        <dsp:cNvPr id="0" name=""/>
        <dsp:cNvSpPr/>
      </dsp:nvSpPr>
      <dsp:spPr>
        <a:xfrm>
          <a:off x="4608514" y="3845022"/>
          <a:ext cx="1633140" cy="1032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«Развитие транспортной системы»  - 81 069,1 тыс. руб. или 46,3 % от всех расходов бюджета</a:t>
          </a:r>
          <a:endParaRPr lang="ru-RU" sz="1200" kern="1200" dirty="0"/>
        </a:p>
      </dsp:txBody>
      <dsp:txXfrm>
        <a:off x="4608514" y="3845022"/>
        <a:ext cx="1633140" cy="1032037"/>
      </dsp:txXfrm>
    </dsp:sp>
    <dsp:sp modelId="{5BD5CB39-81E8-489D-8BD5-77804A8D774E}">
      <dsp:nvSpPr>
        <dsp:cNvPr id="0" name=""/>
        <dsp:cNvSpPr/>
      </dsp:nvSpPr>
      <dsp:spPr>
        <a:xfrm>
          <a:off x="6480720" y="3845022"/>
          <a:ext cx="1633140" cy="1032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«Развитие физической культуры и спорта»  - 231,9 тыс. руб. или 0,1 % от всех расходов бюджета</a:t>
          </a:r>
          <a:endParaRPr lang="ru-RU" sz="1200" kern="1200" dirty="0"/>
        </a:p>
      </dsp:txBody>
      <dsp:txXfrm>
        <a:off x="6480720" y="3845022"/>
        <a:ext cx="1633140" cy="10320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85AD4F-E5DC-45A4-B0FB-DEEFC1F3D74C}">
      <dsp:nvSpPr>
        <dsp:cNvPr id="0" name=""/>
        <dsp:cNvSpPr/>
      </dsp:nvSpPr>
      <dsp:spPr>
        <a:xfrm>
          <a:off x="3034670" y="100604"/>
          <a:ext cx="2262336" cy="1357401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безопасность и правоохранительная деятельность -2 399,7 т.р. или 1,4% от общего объема расходов </a:t>
          </a:r>
          <a:endParaRPr lang="ru-RU" sz="1400" kern="1200" dirty="0"/>
        </a:p>
      </dsp:txBody>
      <dsp:txXfrm>
        <a:off x="3034670" y="100604"/>
        <a:ext cx="2262336" cy="1357401"/>
      </dsp:txXfrm>
    </dsp:sp>
    <dsp:sp modelId="{EF7CB9CB-D392-4EF0-B486-FCA82C3E8A01}">
      <dsp:nvSpPr>
        <dsp:cNvPr id="0" name=""/>
        <dsp:cNvSpPr/>
      </dsp:nvSpPr>
      <dsp:spPr>
        <a:xfrm>
          <a:off x="442394" y="100604"/>
          <a:ext cx="2262336" cy="1357401"/>
        </a:xfrm>
        <a:prstGeom prst="rect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Жилищно-коммунальное хозяйство  - 56 478,0 т.р. или 32,3 % от общего объема расходов</a:t>
          </a:r>
          <a:endParaRPr lang="ru-RU" sz="1600" kern="1200" dirty="0"/>
        </a:p>
      </dsp:txBody>
      <dsp:txXfrm>
        <a:off x="442394" y="100604"/>
        <a:ext cx="2262336" cy="1357401"/>
      </dsp:txXfrm>
    </dsp:sp>
    <dsp:sp modelId="{E46E722E-FD56-45CB-9CE3-2FBCFB80C6C6}">
      <dsp:nvSpPr>
        <dsp:cNvPr id="0" name=""/>
        <dsp:cNvSpPr/>
      </dsp:nvSpPr>
      <dsp:spPr>
        <a:xfrm>
          <a:off x="5554958" y="1612776"/>
          <a:ext cx="2262336" cy="1357401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Культура, кинематография –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13 791,3 т.р. или 7,9%  от общего объема расходов</a:t>
          </a:r>
          <a:endParaRPr lang="ru-RU" sz="1600" kern="1200" dirty="0"/>
        </a:p>
      </dsp:txBody>
      <dsp:txXfrm>
        <a:off x="5554958" y="1612776"/>
        <a:ext cx="2262336" cy="1357401"/>
      </dsp:txXfrm>
    </dsp:sp>
    <dsp:sp modelId="{8EBDBDCD-CBA1-4DEB-9F2A-81A5DD04FC7D}">
      <dsp:nvSpPr>
        <dsp:cNvPr id="0" name=""/>
        <dsp:cNvSpPr/>
      </dsp:nvSpPr>
      <dsp:spPr>
        <a:xfrm>
          <a:off x="1666522" y="3124945"/>
          <a:ext cx="2262336" cy="135740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Социальная политика – 153,7 т.р. или 0,1% от общего объема расходов </a:t>
          </a:r>
          <a:endParaRPr lang="ru-RU" sz="1600" kern="1200" dirty="0"/>
        </a:p>
      </dsp:txBody>
      <dsp:txXfrm>
        <a:off x="1666522" y="3124945"/>
        <a:ext cx="2262336" cy="1357401"/>
      </dsp:txXfrm>
    </dsp:sp>
    <dsp:sp modelId="{CC76084F-01E4-4FC6-AA68-10F43226975A}">
      <dsp:nvSpPr>
        <dsp:cNvPr id="0" name=""/>
        <dsp:cNvSpPr/>
      </dsp:nvSpPr>
      <dsp:spPr>
        <a:xfrm>
          <a:off x="4258820" y="3124945"/>
          <a:ext cx="2262336" cy="135740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Образование – 132,8 т.р. или 0,1 % от общего объема расходов </a:t>
          </a:r>
          <a:endParaRPr lang="ru-RU" sz="1600" kern="1200" dirty="0"/>
        </a:p>
      </dsp:txBody>
      <dsp:txXfrm>
        <a:off x="4258820" y="3124945"/>
        <a:ext cx="2262336" cy="1357401"/>
      </dsp:txXfrm>
    </dsp:sp>
    <dsp:sp modelId="{F73E5F30-BFC0-424D-B049-89D01087DE54}">
      <dsp:nvSpPr>
        <dsp:cNvPr id="0" name=""/>
        <dsp:cNvSpPr/>
      </dsp:nvSpPr>
      <dsp:spPr>
        <a:xfrm>
          <a:off x="5554958" y="100613"/>
          <a:ext cx="2262336" cy="135740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Национальная экономика – 81 439,8 т.р. или 46,5 % от общего объема расходов</a:t>
          </a:r>
          <a:endParaRPr lang="ru-RU" sz="1600" kern="1200" dirty="0"/>
        </a:p>
      </dsp:txBody>
      <dsp:txXfrm>
        <a:off x="5554958" y="100613"/>
        <a:ext cx="2262336" cy="1357401"/>
      </dsp:txXfrm>
    </dsp:sp>
    <dsp:sp modelId="{E8C71706-64C3-479E-956A-376A288D34E3}">
      <dsp:nvSpPr>
        <dsp:cNvPr id="0" name=""/>
        <dsp:cNvSpPr/>
      </dsp:nvSpPr>
      <dsp:spPr>
        <a:xfrm>
          <a:off x="442394" y="1612781"/>
          <a:ext cx="2262336" cy="135740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Общегосударственные вопросы -20 393,8 т.р. или 11,6 % от общего объема расходов</a:t>
          </a:r>
          <a:endParaRPr lang="ru-RU" sz="1600" kern="1200" dirty="0"/>
        </a:p>
      </dsp:txBody>
      <dsp:txXfrm>
        <a:off x="442394" y="1612781"/>
        <a:ext cx="2262336" cy="1357401"/>
      </dsp:txXfrm>
    </dsp:sp>
    <dsp:sp modelId="{9112C213-71D9-4EB4-B0D4-F998BFDC2BA7}">
      <dsp:nvSpPr>
        <dsp:cNvPr id="0" name=""/>
        <dsp:cNvSpPr/>
      </dsp:nvSpPr>
      <dsp:spPr>
        <a:xfrm>
          <a:off x="3034670" y="1612781"/>
          <a:ext cx="2262336" cy="1357401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Физическая культура и спорт – 231,9 т.р. или 0,1% от общего объема расходов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3034670" y="1612781"/>
        <a:ext cx="2262336" cy="1357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0.77428</cdr:x>
      <cdr:y>0.70433</cdr:y>
    </cdr:from>
    <cdr:to>
      <cdr:x>0.95302</cdr:x>
      <cdr:y>0.81416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62464" y="3694286"/>
          <a:ext cx="158417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rgbClr val="FFC000"/>
              </a:solidFill>
            </a:rPr>
            <a:t>тыс.руб.</a:t>
          </a:r>
          <a:endParaRPr lang="ru-RU" sz="2000" dirty="0">
            <a:solidFill>
              <a:srgbClr val="FFC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EE0C219-D7F9-4876-9CB2-BADC42771A07}" type="datetimeFigureOut">
              <a:rPr lang="ru-RU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30B87B2-AE33-4D48-8D68-30AB92DBD8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C2F9BD-6856-479F-984C-927F56D2A75A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864B08-B722-4064-A5C3-0DA447161D30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055B75-70DB-4CEA-9361-93833B6FBA81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5475A2-3699-4BA6-94EC-C8667669ED69}" type="slidenum">
              <a:rPr lang="ru-RU" altLang="ru-RU" smtClean="0"/>
              <a:pPr/>
              <a:t>26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D8AA-611E-4547-B307-515A2817A6D4}" type="datetimeFigureOut">
              <a:rPr lang="ru-RU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25C12-9D37-4D0F-8EB3-A7AD01FD62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4D693-77A1-4167-8F22-BA1D999D48A7}" type="datetimeFigureOut">
              <a:rPr lang="ru-RU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CC1BE-3011-46B9-A001-09C37BEBF9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1ACBA-EEA6-4D7F-9A22-67CFF7705B0F}" type="datetimeFigureOut">
              <a:rPr lang="ru-RU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3222A-1365-4BF4-90B6-7E7D1B79D2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E3F62-0A3E-449B-97EE-9BB9832A54B9}" type="datetimeFigureOut">
              <a:rPr lang="ru-RU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0A273-5E58-45B1-8723-A8DB814281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F4B40-5947-4F81-9BA0-04213739AAF1}" type="datetimeFigureOut">
              <a:rPr lang="ru-RU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D2667-B843-450B-A6D0-1625037B3C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6392F-B9C9-41EA-9DD1-620F5DFB20BE}" type="datetimeFigureOut">
              <a:rPr lang="ru-RU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EDA07-65D9-4E19-9B8C-A806E7BAA4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37B34-FE32-477A-9C45-978621A06DBA}" type="datetimeFigureOut">
              <a:rPr lang="ru-RU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DACDC-18B8-4C98-8D0D-9952C55D7A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843C-7F57-4BAB-9FA3-76E1A28D8D18}" type="datetimeFigureOut">
              <a:rPr lang="ru-RU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79963-BA8F-44F2-ACF5-275A6BC487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860B2-E9C3-4C45-BEF3-C216DB7C33E2}" type="datetimeFigureOut">
              <a:rPr lang="ru-RU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02FA-288B-43C1-A8BC-1905137B5D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C03A1-5A03-4F45-83C3-CE313F0766DC}" type="datetimeFigureOut">
              <a:rPr lang="ru-RU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6E876-C82D-4314-B529-9A7A9AD182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E75F4-B0A9-4660-9C0F-6D4CC79DA854}" type="datetimeFigureOut">
              <a:rPr lang="ru-RU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92B1D-03C5-4CD3-A7AB-C41D4657E4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AD376D8-7C78-490F-9362-620B5F7E66FE}" type="datetimeFigureOut">
              <a:rPr lang="ru-RU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07B3091-9E5C-46AA-8D39-3099693354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98513" y="4508500"/>
            <a:ext cx="7324725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Константиновского городского поселения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Константиновского района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Доходы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бюджета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1187624" y="1648686"/>
            <a:ext cx="6552728" cy="1713942"/>
          </a:xfrm>
          <a:prstGeom prst="flowChartMerg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Доходы бюджета - это поступающие в бюджет денежные средства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714375" y="3429000"/>
            <a:ext cx="1857375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Налоговые доходы –поступления от уплаты федеральных, региональных и местных налогов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419475" y="3429000"/>
            <a:ext cx="2000250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Неналоговые доходы-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 поступления от использования имущества,      штрафы, иные неналоговые поступления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143625" y="3429000"/>
            <a:ext cx="2000250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4"/>
                </a:solidFill>
              </a:rPr>
              <a:t>Безвозмездные поступления-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accent4"/>
                </a:solidFill>
              </a:rPr>
              <a:t>поступления из других бюджетов бюджетной системы Российской Федерации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Динамика собственных доходов бюджета Константиновского городского поселения Константиновского района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</p:nvPr>
        </p:nvGraphicFramePr>
        <p:xfrm>
          <a:off x="323850" y="1773238"/>
          <a:ext cx="84963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налога на доходы физических лиц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850" y="1557338"/>
          <a:ext cx="8459788" cy="465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земельного налога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850" y="1557338"/>
          <a:ext cx="8459788" cy="465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транспортного налога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850" y="1557338"/>
          <a:ext cx="8459788" cy="465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http://avangard.bankgid.com/img/reliz_picture/56/reliz_1379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3883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2600" b="1" dirty="0" smtClean="0">
                <a:solidFill>
                  <a:schemeClr val="tx2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налога на имущество физических лиц</a:t>
            </a:r>
            <a:endParaRPr lang="ru-RU" altLang="ru-RU" sz="2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525463" y="1736725"/>
          <a:ext cx="8128000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642938" y="4643438"/>
            <a:ext cx="8043862" cy="1785937"/>
          </a:xfrm>
          <a:solidFill>
            <a:schemeClr val="bg2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40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поступления из областного бюджета и бюджета Константиновского района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19113" y="455613"/>
          <a:ext cx="8118475" cy="4027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 advTm="1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Расходы бюджета</a:t>
            </a: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928688" y="1571625"/>
            <a:ext cx="7143750" cy="1162050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Arial Black" pitchFamily="34" charset="0"/>
              </a:rPr>
              <a:t>Расходы бюджета- выплачиваемые из бюджета денежные средства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429000" y="3000375"/>
            <a:ext cx="2214563" cy="1214438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РАСХОДЫ БЮДЖЕТА </a:t>
            </a:r>
            <a:r>
              <a:rPr lang="ru-RU" dirty="0"/>
              <a:t>распределены по:</a:t>
            </a: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1214438" y="4286250"/>
            <a:ext cx="2428875" cy="1643063"/>
          </a:xfrm>
          <a:prstGeom prst="flowChartPreparati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8 разделам бюджетной классификации</a:t>
            </a:r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5357813" y="4214813"/>
            <a:ext cx="2428875" cy="1714500"/>
          </a:xfrm>
          <a:prstGeom prst="flowChartPreparati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/>
              <a:t>11</a:t>
            </a:r>
            <a:endParaRPr lang="ru-RU" dirty="0"/>
          </a:p>
          <a:p>
            <a:pPr algn="ctr" eaLnBrk="1" hangingPunct="1">
              <a:defRPr/>
            </a:pPr>
            <a:r>
              <a:rPr lang="ru-RU" dirty="0"/>
              <a:t>муниципальным программам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Динамика расходов бюджета Константиновского городского поселения Константиновского района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916832"/>
          <a:ext cx="8807450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Муниципальные программы Константиновского городского поселения на  2022 год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600200"/>
          <a:ext cx="8784976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Click="0" advTm="1000">
    <p:split orient="vert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hatsApp Image 2021-01-28 at 09.24.0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9289032" cy="6858000"/>
          </a:xfrm>
          <a:prstGeom prst="rect">
            <a:avLst/>
          </a:prstGeom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43875" cy="1643063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Константиновского городского поселения Константиновского района в 2022 году по разделам (Всего расходов </a:t>
            </a:r>
            <a:br>
              <a:rPr lang="ru-RU" sz="28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175 021,0 тыс.руб.)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9168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hatsApp Image 2021-01-28 at 09.02.0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9" name="Прямоугольник 5"/>
          <p:cNvSpPr>
            <a:spLocks noChangeArrowheads="1"/>
          </p:cNvSpPr>
          <p:nvPr/>
        </p:nvSpPr>
        <p:spPr bwMode="auto">
          <a:xfrm>
            <a:off x="620713" y="2133600"/>
            <a:ext cx="7850187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alt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на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b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составляют –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56 478,0 </a:t>
            </a:r>
            <a:r>
              <a:rPr lang="ru-RU" alt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42 584,1 </a:t>
            </a:r>
            <a:r>
              <a:rPr lang="ru-RU" alt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56 607,1 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en-US" alt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96" y="404664"/>
            <a:ext cx="8748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800" b="1" i="1" u="sng" spc="200" dirty="0">
                <a:ln w="29210">
                  <a:solidFill>
                    <a:schemeClr val="bg1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Жилищно-коммунальное</a:t>
            </a:r>
          </a:p>
          <a:p>
            <a:pPr algn="ctr">
              <a:defRPr/>
            </a:pPr>
            <a:r>
              <a:rPr lang="ru-RU" altLang="ru-RU" sz="4800" b="1" i="1" u="sng" spc="200" dirty="0">
                <a:ln w="29210">
                  <a:solidFill>
                    <a:schemeClr val="bg1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хозяйство </a:t>
            </a:r>
            <a:endParaRPr lang="ru-RU" sz="4800" b="1" u="sng" spc="200" dirty="0">
              <a:ln w="29210">
                <a:solidFill>
                  <a:schemeClr val="bg1"/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616" y="3879388"/>
            <a:ext cx="2808311" cy="2833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1116013" y="1628775"/>
          <a:ext cx="3028950" cy="1559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650"/>
                <a:gridCol w="1009650"/>
                <a:gridCol w="1009650"/>
              </a:tblGrid>
              <a:tr h="11882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2022</a:t>
                      </a:r>
                    </a:p>
                    <a:p>
                      <a:pPr algn="ctr"/>
                      <a:r>
                        <a:rPr lang="ru-RU" sz="1800" dirty="0" smtClean="0"/>
                        <a:t>ГОД ПЛАН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2023 ГОД  ПЛАН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2024 ГОД ПЛАН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</a:tr>
              <a:tr h="37067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32 707,0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42 255,4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56 278,4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</a:tr>
            </a:tbl>
          </a:graphicData>
        </a:graphic>
      </p:graphicFrame>
      <p:sp>
        <p:nvSpPr>
          <p:cNvPr id="25617" name="Содержимое 9"/>
          <p:cNvSpPr>
            <a:spLocks noGrp="1"/>
          </p:cNvSpPr>
          <p:nvPr>
            <p:ph sz="half" idx="2"/>
          </p:nvPr>
        </p:nvSpPr>
        <p:spPr>
          <a:xfrm>
            <a:off x="4864100" y="3995738"/>
            <a:ext cx="3455988" cy="2554287"/>
          </a:xfrm>
        </p:spPr>
        <p:txBody>
          <a:bodyPr/>
          <a:lstStyle/>
          <a:p>
            <a:pPr algn="ctr" eaLnBrk="1" hangingPunct="1"/>
            <a:r>
              <a:rPr lang="ru-RU" altLang="ru-RU" sz="1800" b="1" i="1" u="sng" smtClean="0"/>
              <a:t>В ТОМ ЧИСЛЕ УЛИЧНОЕ ОСВЕЩЕНИЕ </a:t>
            </a:r>
          </a:p>
          <a:p>
            <a:pPr eaLnBrk="1" hangingPunct="1"/>
            <a:endParaRPr lang="ru-RU" altLang="ru-RU" sz="1800" b="1" i="1" u="sng" smtClean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219700" y="4724400"/>
          <a:ext cx="3108324" cy="1585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108"/>
                <a:gridCol w="1036108"/>
                <a:gridCol w="1036108"/>
              </a:tblGrid>
              <a:tr h="121985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2022</a:t>
                      </a:r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ГОД ФАКТ</a:t>
                      </a:r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2023 </a:t>
                      </a:r>
                      <a:r>
                        <a:rPr lang="ru-RU" sz="1800" dirty="0" smtClean="0"/>
                        <a:t>ГОД  ПЛАН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2024</a:t>
                      </a: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ГОД  ПЛАН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63" marR="91463" marT="45738" marB="45738"/>
                </a:tc>
              </a:tr>
              <a:tr h="36606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r>
                        <a:rPr lang="ru-RU" sz="1800" baseline="0" dirty="0" smtClean="0"/>
                        <a:t> 974,8</a:t>
                      </a:r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2 685,0</a:t>
                      </a:r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2 685,0</a:t>
                      </a:r>
                      <a:endParaRPr lang="ru-RU" sz="1800" dirty="0"/>
                    </a:p>
                  </a:txBody>
                  <a:tcPr marL="91463" marR="91463" marT="45738" marB="45738"/>
                </a:tc>
              </a:tr>
            </a:tbl>
          </a:graphicData>
        </a:graphic>
      </p:graphicFrame>
      <p:pic>
        <p:nvPicPr>
          <p:cNvPr id="22560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1" y="896459"/>
            <a:ext cx="3968874" cy="2976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" name="Прямоугольник 1"/>
          <p:cNvSpPr/>
          <p:nvPr/>
        </p:nvSpPr>
        <p:spPr>
          <a:xfrm>
            <a:off x="1980" y="188640"/>
            <a:ext cx="896250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БЛАГОУСТРОЙСТВО (ТЫС.РУБ)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71623" y="1340768"/>
            <a:ext cx="2838306" cy="228395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3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50617" y="3850856"/>
            <a:ext cx="2880318" cy="21602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graphicFrame>
        <p:nvGraphicFramePr>
          <p:cNvPr id="6" name="Диаграмма 8"/>
          <p:cNvGraphicFramePr>
            <a:graphicFrameLocks/>
          </p:cNvGraphicFramePr>
          <p:nvPr/>
        </p:nvGraphicFramePr>
        <p:xfrm>
          <a:off x="158750" y="181927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88640"/>
            <a:ext cx="9064491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Ремонт дорог и тротуаров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Содержимое 7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Диаграмма 5"/>
          <p:cNvGraphicFramePr>
            <a:graphicFrameLocks/>
          </p:cNvGraphicFramePr>
          <p:nvPr/>
        </p:nvGraphicFramePr>
        <p:xfrm>
          <a:off x="-180528" y="661988"/>
          <a:ext cx="8647113" cy="619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31640" y="21265"/>
            <a:ext cx="6328758" cy="153888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ru-RU" sz="4800" b="1" i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4"/>
          <p:cNvGraphicFramePr>
            <a:graphicFrameLocks/>
          </p:cNvGraphicFramePr>
          <p:nvPr/>
        </p:nvGraphicFramePr>
        <p:xfrm>
          <a:off x="877888" y="958850"/>
          <a:ext cx="8863012" cy="524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1843" y="39784"/>
            <a:ext cx="84249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5400" b="1" i="1" u="sng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Физкультура и спорт</a:t>
            </a:r>
            <a:endParaRPr lang="ru-RU" sz="5400" b="1" u="sng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21282" y="4436708"/>
            <a:ext cx="3242416" cy="2431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23338" y="2276872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23338" y="-326"/>
            <a:ext cx="3220662" cy="2421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6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7056438" cy="2089150"/>
          </a:xfrm>
        </p:spPr>
        <p:txBody>
          <a:bodyPr/>
          <a:lstStyle/>
          <a:p>
            <a:pPr eaLnBrk="1" hangingPunct="1"/>
            <a: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на финансовое обеспечение </a:t>
            </a:r>
            <a:b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выполнения муниципального задания </a:t>
            </a:r>
            <a:b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муниципальными бюджетными учреждениями </a:t>
            </a:r>
            <a:b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</p:nvPr>
        </p:nvGraphicFramePr>
        <p:xfrm>
          <a:off x="-468560" y="1895475"/>
          <a:ext cx="6789985" cy="4506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1113" y="1"/>
            <a:ext cx="9155113" cy="60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631825" y="5934075"/>
            <a:ext cx="806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5400" b="1">
                <a:solidFill>
                  <a:srgbClr val="3317D9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75656" y="673800"/>
            <a:ext cx="6286544" cy="58579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«Бюджет для граждан» познакомит Вас с основными положениями бюджета Константиновского городского поселения Константиновского района на </a:t>
            </a:r>
            <a:r>
              <a:rPr lang="ru-RU" sz="28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2022 </a:t>
            </a: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год и на плановый период </a:t>
            </a:r>
            <a:r>
              <a:rPr lang="ru-RU" sz="28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2023 </a:t>
            </a: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и </a:t>
            </a:r>
            <a:r>
              <a:rPr lang="ru-RU" sz="28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2024 </a:t>
            </a: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годов</a:t>
            </a:r>
          </a:p>
          <a:p>
            <a:pPr algn="ctr" eaLnBrk="1" hangingPunct="1">
              <a:defRPr/>
            </a:pPr>
            <a:endParaRPr lang="ru-RU" sz="2800" dirty="0">
              <a:ln>
                <a:solidFill>
                  <a:schemeClr val="tx2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6" descr="http://festival.1september.ru/articles/627692/presentation/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213"/>
            <a:ext cx="9144000" cy="644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743200" y="4040188"/>
          <a:ext cx="3657600" cy="180975"/>
        </p:xfrm>
        <a:graphic>
          <a:graphicData uri="http://schemas.openxmlformats.org/presentationml/2006/ole">
            <p:oleObj spid="_x0000_s1026" name="Документ WordPad" r:id="rId4" imgW="3657600" imgH="180975" progId="WordPad.Document.1">
              <p:embed/>
            </p:oleObj>
          </a:graphicData>
        </a:graphic>
      </p:graphicFrame>
      <p:sp>
        <p:nvSpPr>
          <p:cNvPr id="1028" name="Заголовок 6"/>
          <p:cNvSpPr>
            <a:spLocks noGrp="1"/>
          </p:cNvSpPr>
          <p:nvPr>
            <p:ph type="ctrTitle"/>
          </p:nvPr>
        </p:nvSpPr>
        <p:spPr>
          <a:xfrm>
            <a:off x="685800" y="420688"/>
            <a:ext cx="7772400" cy="1284287"/>
          </a:xfrm>
        </p:spPr>
        <p:txBody>
          <a:bodyPr/>
          <a:lstStyle/>
          <a:p>
            <a:r>
              <a:rPr lang="ru-RU" altLang="ru-RU" smtClean="0">
                <a:solidFill>
                  <a:schemeClr val="tx2"/>
                </a:solidFill>
                <a:latin typeface="Arial Black" pitchFamily="34" charset="0"/>
              </a:rPr>
              <a:t>Основные понятия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85813" y="3714750"/>
            <a:ext cx="7858125" cy="2786063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каждой цифрой бюджета - организация обеспечения населения качественными услугами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газо-водо-теплоснабжения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создание условий для обеспечения населения услугами организаций культуры и спорта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tx2"/>
                </a:solidFill>
                <a:latin typeface="Arial Black" pitchFamily="34" charset="0"/>
              </a:rPr>
              <a:t>Основные понятия</a:t>
            </a:r>
            <a:endParaRPr lang="ru-RU" alt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8631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altLang="ru-RU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1500" y="1357313"/>
            <a:ext cx="8213725" cy="5062537"/>
            <a:chOff x="-1" y="0"/>
            <a:chExt cx="14526" cy="10989"/>
          </a:xfrm>
        </p:grpSpPr>
        <p:pic>
          <p:nvPicPr>
            <p:cNvPr id="1536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" y="0"/>
              <a:ext cx="14400" cy="10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"/>
              <a:ext cx="1440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3" y="0"/>
              <a:ext cx="7467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4317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" y="83"/>
              <a:ext cx="14403" cy="1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60" y="792"/>
              <a:ext cx="4353" cy="4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772" y="872"/>
              <a:ext cx="4353" cy="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73" name="Group 10"/>
            <p:cNvGrpSpPr>
              <a:grpSpLocks/>
            </p:cNvGrpSpPr>
            <p:nvPr/>
          </p:nvGrpSpPr>
          <p:grpSpPr bwMode="auto">
            <a:xfrm>
              <a:off x="3263" y="2250"/>
              <a:ext cx="1013" cy="1350"/>
              <a:chOff x="3263" y="2250"/>
              <a:chExt cx="1013" cy="1350"/>
            </a:xfrm>
          </p:grpSpPr>
          <p:sp>
            <p:nvSpPr>
              <p:cNvPr id="15403" name="Freeform 11"/>
              <p:cNvSpPr>
                <a:spLocks/>
              </p:cNvSpPr>
              <p:nvPr/>
            </p:nvSpPr>
            <p:spPr bwMode="auto">
              <a:xfrm>
                <a:off x="3263" y="2250"/>
                <a:ext cx="1013" cy="1350"/>
              </a:xfrm>
              <a:custGeom>
                <a:avLst/>
                <a:gdLst>
                  <a:gd name="T0" fmla="*/ 1012 w 1013"/>
                  <a:gd name="T1" fmla="*/ 844 h 1350"/>
                  <a:gd name="T2" fmla="*/ 0 w 1013"/>
                  <a:gd name="T3" fmla="*/ 844 h 1350"/>
                  <a:gd name="T4" fmla="*/ 506 w 1013"/>
                  <a:gd name="T5" fmla="*/ 1350 h 1350"/>
                  <a:gd name="T6" fmla="*/ 1012 w 1013"/>
                  <a:gd name="T7" fmla="*/ 844 h 1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3"/>
                  <a:gd name="T13" fmla="*/ 0 h 1350"/>
                  <a:gd name="T14" fmla="*/ 1013 w 1013"/>
                  <a:gd name="T15" fmla="*/ 1350 h 1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3" h="1350">
                    <a:moveTo>
                      <a:pt x="1012" y="844"/>
                    </a:moveTo>
                    <a:lnTo>
                      <a:pt x="0" y="844"/>
                    </a:lnTo>
                    <a:lnTo>
                      <a:pt x="506" y="1350"/>
                    </a:lnTo>
                    <a:lnTo>
                      <a:pt x="1012" y="844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4" name="Freeform 12"/>
              <p:cNvSpPr>
                <a:spLocks/>
              </p:cNvSpPr>
              <p:nvPr/>
            </p:nvSpPr>
            <p:spPr bwMode="auto">
              <a:xfrm>
                <a:off x="3263" y="2250"/>
                <a:ext cx="1013" cy="1350"/>
              </a:xfrm>
              <a:custGeom>
                <a:avLst/>
                <a:gdLst>
                  <a:gd name="T0" fmla="*/ 759 w 1013"/>
                  <a:gd name="T1" fmla="*/ 0 h 1350"/>
                  <a:gd name="T2" fmla="*/ 253 w 1013"/>
                  <a:gd name="T3" fmla="*/ 0 h 1350"/>
                  <a:gd name="T4" fmla="*/ 253 w 1013"/>
                  <a:gd name="T5" fmla="*/ 844 h 1350"/>
                  <a:gd name="T6" fmla="*/ 759 w 1013"/>
                  <a:gd name="T7" fmla="*/ 844 h 1350"/>
                  <a:gd name="T8" fmla="*/ 759 w 1013"/>
                  <a:gd name="T9" fmla="*/ 0 h 13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3"/>
                  <a:gd name="T16" fmla="*/ 0 h 1350"/>
                  <a:gd name="T17" fmla="*/ 1013 w 1013"/>
                  <a:gd name="T18" fmla="*/ 1350 h 13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3" h="1350">
                    <a:moveTo>
                      <a:pt x="759" y="0"/>
                    </a:moveTo>
                    <a:lnTo>
                      <a:pt x="253" y="0"/>
                    </a:lnTo>
                    <a:lnTo>
                      <a:pt x="253" y="844"/>
                    </a:lnTo>
                    <a:lnTo>
                      <a:pt x="759" y="844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4" name="Group 13"/>
            <p:cNvGrpSpPr>
              <a:grpSpLocks/>
            </p:cNvGrpSpPr>
            <p:nvPr/>
          </p:nvGrpSpPr>
          <p:grpSpPr bwMode="auto">
            <a:xfrm>
              <a:off x="3263" y="2250"/>
              <a:ext cx="1013" cy="1350"/>
              <a:chOff x="3263" y="2250"/>
              <a:chExt cx="1013" cy="1350"/>
            </a:xfrm>
          </p:grpSpPr>
          <p:sp>
            <p:nvSpPr>
              <p:cNvPr id="15402" name="Freeform 14"/>
              <p:cNvSpPr>
                <a:spLocks/>
              </p:cNvSpPr>
              <p:nvPr/>
            </p:nvSpPr>
            <p:spPr bwMode="auto">
              <a:xfrm>
                <a:off x="3263" y="2250"/>
                <a:ext cx="1013" cy="1350"/>
              </a:xfrm>
              <a:custGeom>
                <a:avLst/>
                <a:gdLst>
                  <a:gd name="T0" fmla="*/ 0 w 1013"/>
                  <a:gd name="T1" fmla="*/ 844 h 1350"/>
                  <a:gd name="T2" fmla="*/ 253 w 1013"/>
                  <a:gd name="T3" fmla="*/ 844 h 1350"/>
                  <a:gd name="T4" fmla="*/ 253 w 1013"/>
                  <a:gd name="T5" fmla="*/ 0 h 1350"/>
                  <a:gd name="T6" fmla="*/ 759 w 1013"/>
                  <a:gd name="T7" fmla="*/ 0 h 1350"/>
                  <a:gd name="T8" fmla="*/ 759 w 1013"/>
                  <a:gd name="T9" fmla="*/ 844 h 1350"/>
                  <a:gd name="T10" fmla="*/ 1012 w 1013"/>
                  <a:gd name="T11" fmla="*/ 844 h 1350"/>
                  <a:gd name="T12" fmla="*/ 506 w 1013"/>
                  <a:gd name="T13" fmla="*/ 1350 h 1350"/>
                  <a:gd name="T14" fmla="*/ 0 w 1013"/>
                  <a:gd name="T15" fmla="*/ 844 h 13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3"/>
                  <a:gd name="T25" fmla="*/ 0 h 1350"/>
                  <a:gd name="T26" fmla="*/ 1013 w 1013"/>
                  <a:gd name="T27" fmla="*/ 1350 h 13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3" h="1350">
                    <a:moveTo>
                      <a:pt x="0" y="844"/>
                    </a:moveTo>
                    <a:lnTo>
                      <a:pt x="253" y="844"/>
                    </a:lnTo>
                    <a:lnTo>
                      <a:pt x="253" y="0"/>
                    </a:lnTo>
                    <a:lnTo>
                      <a:pt x="759" y="0"/>
                    </a:lnTo>
                    <a:lnTo>
                      <a:pt x="759" y="844"/>
                    </a:lnTo>
                    <a:lnTo>
                      <a:pt x="1012" y="844"/>
                    </a:lnTo>
                    <a:lnTo>
                      <a:pt x="506" y="1350"/>
                    </a:lnTo>
                    <a:lnTo>
                      <a:pt x="0" y="844"/>
                    </a:lnTo>
                    <a:close/>
                  </a:path>
                </a:pathLst>
              </a:custGeom>
              <a:noFill/>
              <a:ln w="25400">
                <a:solidFill>
                  <a:srgbClr val="464F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5" name="Group 15"/>
            <p:cNvGrpSpPr>
              <a:grpSpLocks/>
            </p:cNvGrpSpPr>
            <p:nvPr/>
          </p:nvGrpSpPr>
          <p:grpSpPr bwMode="auto">
            <a:xfrm>
              <a:off x="9675" y="2250"/>
              <a:ext cx="1013" cy="1350"/>
              <a:chOff x="9675" y="2250"/>
              <a:chExt cx="1013" cy="1350"/>
            </a:xfrm>
          </p:grpSpPr>
          <p:sp>
            <p:nvSpPr>
              <p:cNvPr id="15400" name="Freeform 16"/>
              <p:cNvSpPr>
                <a:spLocks/>
              </p:cNvSpPr>
              <p:nvPr/>
            </p:nvSpPr>
            <p:spPr bwMode="auto">
              <a:xfrm>
                <a:off x="9675" y="2250"/>
                <a:ext cx="1013" cy="1350"/>
              </a:xfrm>
              <a:custGeom>
                <a:avLst/>
                <a:gdLst>
                  <a:gd name="T0" fmla="*/ 759 w 1013"/>
                  <a:gd name="T1" fmla="*/ 506 h 1350"/>
                  <a:gd name="T2" fmla="*/ 253 w 1013"/>
                  <a:gd name="T3" fmla="*/ 506 h 1350"/>
                  <a:gd name="T4" fmla="*/ 253 w 1013"/>
                  <a:gd name="T5" fmla="*/ 1350 h 1350"/>
                  <a:gd name="T6" fmla="*/ 759 w 1013"/>
                  <a:gd name="T7" fmla="*/ 1350 h 1350"/>
                  <a:gd name="T8" fmla="*/ 759 w 1013"/>
                  <a:gd name="T9" fmla="*/ 506 h 13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3"/>
                  <a:gd name="T16" fmla="*/ 0 h 1350"/>
                  <a:gd name="T17" fmla="*/ 1013 w 1013"/>
                  <a:gd name="T18" fmla="*/ 1350 h 13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3" h="1350">
                    <a:moveTo>
                      <a:pt x="759" y="506"/>
                    </a:moveTo>
                    <a:lnTo>
                      <a:pt x="253" y="506"/>
                    </a:lnTo>
                    <a:lnTo>
                      <a:pt x="253" y="1350"/>
                    </a:lnTo>
                    <a:lnTo>
                      <a:pt x="759" y="1350"/>
                    </a:lnTo>
                    <a:lnTo>
                      <a:pt x="759" y="50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1" name="Freeform 17"/>
              <p:cNvSpPr>
                <a:spLocks/>
              </p:cNvSpPr>
              <p:nvPr/>
            </p:nvSpPr>
            <p:spPr bwMode="auto">
              <a:xfrm>
                <a:off x="9675" y="2250"/>
                <a:ext cx="1013" cy="1350"/>
              </a:xfrm>
              <a:custGeom>
                <a:avLst/>
                <a:gdLst>
                  <a:gd name="T0" fmla="*/ 506 w 1013"/>
                  <a:gd name="T1" fmla="*/ 0 h 1350"/>
                  <a:gd name="T2" fmla="*/ 0 w 1013"/>
                  <a:gd name="T3" fmla="*/ 506 h 1350"/>
                  <a:gd name="T4" fmla="*/ 1013 w 1013"/>
                  <a:gd name="T5" fmla="*/ 506 h 1350"/>
                  <a:gd name="T6" fmla="*/ 506 w 1013"/>
                  <a:gd name="T7" fmla="*/ 0 h 1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3"/>
                  <a:gd name="T13" fmla="*/ 0 h 1350"/>
                  <a:gd name="T14" fmla="*/ 1013 w 1013"/>
                  <a:gd name="T15" fmla="*/ 1350 h 1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3" h="1350">
                    <a:moveTo>
                      <a:pt x="506" y="0"/>
                    </a:moveTo>
                    <a:lnTo>
                      <a:pt x="0" y="506"/>
                    </a:lnTo>
                    <a:lnTo>
                      <a:pt x="1013" y="506"/>
                    </a:lnTo>
                    <a:lnTo>
                      <a:pt x="506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6" name="Group 18"/>
            <p:cNvGrpSpPr>
              <a:grpSpLocks/>
            </p:cNvGrpSpPr>
            <p:nvPr/>
          </p:nvGrpSpPr>
          <p:grpSpPr bwMode="auto">
            <a:xfrm>
              <a:off x="9675" y="2250"/>
              <a:ext cx="1013" cy="1350"/>
              <a:chOff x="9675" y="2250"/>
              <a:chExt cx="1013" cy="1350"/>
            </a:xfrm>
          </p:grpSpPr>
          <p:sp>
            <p:nvSpPr>
              <p:cNvPr id="15399" name="Freeform 19"/>
              <p:cNvSpPr>
                <a:spLocks/>
              </p:cNvSpPr>
              <p:nvPr/>
            </p:nvSpPr>
            <p:spPr bwMode="auto">
              <a:xfrm>
                <a:off x="9675" y="2250"/>
                <a:ext cx="1013" cy="1350"/>
              </a:xfrm>
              <a:custGeom>
                <a:avLst/>
                <a:gdLst>
                  <a:gd name="T0" fmla="*/ 1013 w 1013"/>
                  <a:gd name="T1" fmla="*/ 506 h 1350"/>
                  <a:gd name="T2" fmla="*/ 759 w 1013"/>
                  <a:gd name="T3" fmla="*/ 506 h 1350"/>
                  <a:gd name="T4" fmla="*/ 759 w 1013"/>
                  <a:gd name="T5" fmla="*/ 1350 h 1350"/>
                  <a:gd name="T6" fmla="*/ 253 w 1013"/>
                  <a:gd name="T7" fmla="*/ 1350 h 1350"/>
                  <a:gd name="T8" fmla="*/ 253 w 1013"/>
                  <a:gd name="T9" fmla="*/ 506 h 1350"/>
                  <a:gd name="T10" fmla="*/ 0 w 1013"/>
                  <a:gd name="T11" fmla="*/ 506 h 1350"/>
                  <a:gd name="T12" fmla="*/ 506 w 1013"/>
                  <a:gd name="T13" fmla="*/ 0 h 1350"/>
                  <a:gd name="T14" fmla="*/ 1013 w 1013"/>
                  <a:gd name="T15" fmla="*/ 506 h 13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3"/>
                  <a:gd name="T25" fmla="*/ 0 h 1350"/>
                  <a:gd name="T26" fmla="*/ 1013 w 1013"/>
                  <a:gd name="T27" fmla="*/ 1350 h 13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3" h="1350">
                    <a:moveTo>
                      <a:pt x="1013" y="506"/>
                    </a:moveTo>
                    <a:lnTo>
                      <a:pt x="759" y="506"/>
                    </a:lnTo>
                    <a:lnTo>
                      <a:pt x="759" y="1350"/>
                    </a:lnTo>
                    <a:lnTo>
                      <a:pt x="253" y="1350"/>
                    </a:lnTo>
                    <a:lnTo>
                      <a:pt x="253" y="506"/>
                    </a:lnTo>
                    <a:lnTo>
                      <a:pt x="0" y="506"/>
                    </a:lnTo>
                    <a:lnTo>
                      <a:pt x="506" y="0"/>
                    </a:lnTo>
                    <a:lnTo>
                      <a:pt x="1013" y="506"/>
                    </a:lnTo>
                    <a:close/>
                  </a:path>
                </a:pathLst>
              </a:custGeom>
              <a:noFill/>
              <a:ln w="25400">
                <a:solidFill>
                  <a:srgbClr val="464F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7" name="Group 20"/>
            <p:cNvGrpSpPr>
              <a:grpSpLocks/>
            </p:cNvGrpSpPr>
            <p:nvPr/>
          </p:nvGrpSpPr>
          <p:grpSpPr bwMode="auto">
            <a:xfrm>
              <a:off x="1389" y="5233"/>
              <a:ext cx="4674" cy="2190"/>
              <a:chOff x="1389" y="5233"/>
              <a:chExt cx="4674" cy="2190"/>
            </a:xfrm>
          </p:grpSpPr>
          <p:sp>
            <p:nvSpPr>
              <p:cNvPr id="15398" name="Freeform 21"/>
              <p:cNvSpPr>
                <a:spLocks/>
              </p:cNvSpPr>
              <p:nvPr/>
            </p:nvSpPr>
            <p:spPr bwMode="auto">
              <a:xfrm>
                <a:off x="1389" y="5233"/>
                <a:ext cx="4674" cy="2190"/>
              </a:xfrm>
              <a:custGeom>
                <a:avLst/>
                <a:gdLst>
                  <a:gd name="T0" fmla="*/ 3533 w 4726"/>
                  <a:gd name="T1" fmla="*/ 0 h 1913"/>
                  <a:gd name="T2" fmla="*/ 258 w 4726"/>
                  <a:gd name="T3" fmla="*/ 0 h 1913"/>
                  <a:gd name="T4" fmla="*/ 199 w 4726"/>
                  <a:gd name="T5" fmla="*/ 330 h 1913"/>
                  <a:gd name="T6" fmla="*/ 138 w 4726"/>
                  <a:gd name="T7" fmla="*/ 1260 h 1913"/>
                  <a:gd name="T8" fmla="*/ 99 w 4726"/>
                  <a:gd name="T9" fmla="*/ 2796 h 1913"/>
                  <a:gd name="T10" fmla="*/ 50 w 4726"/>
                  <a:gd name="T11" fmla="*/ 4764 h 1913"/>
                  <a:gd name="T12" fmla="*/ 32 w 4726"/>
                  <a:gd name="T13" fmla="*/ 7090 h 1913"/>
                  <a:gd name="T14" fmla="*/ 8 w 4726"/>
                  <a:gd name="T15" fmla="*/ 9779 h 1913"/>
                  <a:gd name="T16" fmla="*/ 0 w 4726"/>
                  <a:gd name="T17" fmla="*/ 12655 h 1913"/>
                  <a:gd name="T18" fmla="*/ 0 w 4726"/>
                  <a:gd name="T19" fmla="*/ 63462 h 1913"/>
                  <a:gd name="T20" fmla="*/ 8 w 4726"/>
                  <a:gd name="T21" fmla="*/ 66370 h 1913"/>
                  <a:gd name="T22" fmla="*/ 32 w 4726"/>
                  <a:gd name="T23" fmla="*/ 69049 h 1913"/>
                  <a:gd name="T24" fmla="*/ 50 w 4726"/>
                  <a:gd name="T25" fmla="*/ 71435 h 1913"/>
                  <a:gd name="T26" fmla="*/ 99 w 4726"/>
                  <a:gd name="T27" fmla="*/ 73358 h 1913"/>
                  <a:gd name="T28" fmla="*/ 138 w 4726"/>
                  <a:gd name="T29" fmla="*/ 74914 h 1913"/>
                  <a:gd name="T30" fmla="*/ 199 w 4726"/>
                  <a:gd name="T31" fmla="*/ 75849 h 1913"/>
                  <a:gd name="T32" fmla="*/ 258 w 4726"/>
                  <a:gd name="T33" fmla="*/ 76176 h 1913"/>
                  <a:gd name="T34" fmla="*/ 3533 w 4726"/>
                  <a:gd name="T35" fmla="*/ 76176 h 1913"/>
                  <a:gd name="T36" fmla="*/ 3589 w 4726"/>
                  <a:gd name="T37" fmla="*/ 75849 h 1913"/>
                  <a:gd name="T38" fmla="*/ 3645 w 4726"/>
                  <a:gd name="T39" fmla="*/ 74914 h 1913"/>
                  <a:gd name="T40" fmla="*/ 3692 w 4726"/>
                  <a:gd name="T41" fmla="*/ 73358 h 1913"/>
                  <a:gd name="T42" fmla="*/ 3732 w 4726"/>
                  <a:gd name="T43" fmla="*/ 71435 h 1913"/>
                  <a:gd name="T44" fmla="*/ 3761 w 4726"/>
                  <a:gd name="T45" fmla="*/ 69049 h 1913"/>
                  <a:gd name="T46" fmla="*/ 3781 w 4726"/>
                  <a:gd name="T47" fmla="*/ 66370 h 1913"/>
                  <a:gd name="T48" fmla="*/ 3785 w 4726"/>
                  <a:gd name="T49" fmla="*/ 63462 h 1913"/>
                  <a:gd name="T50" fmla="*/ 3784 w 4726"/>
                  <a:gd name="T51" fmla="*/ 12655 h 1913"/>
                  <a:gd name="T52" fmla="*/ 3781 w 4726"/>
                  <a:gd name="T53" fmla="*/ 9779 h 1913"/>
                  <a:gd name="T54" fmla="*/ 3761 w 4726"/>
                  <a:gd name="T55" fmla="*/ 7090 h 1913"/>
                  <a:gd name="T56" fmla="*/ 3732 w 4726"/>
                  <a:gd name="T57" fmla="*/ 4764 h 1913"/>
                  <a:gd name="T58" fmla="*/ 3692 w 4726"/>
                  <a:gd name="T59" fmla="*/ 2796 h 1913"/>
                  <a:gd name="T60" fmla="*/ 3645 w 4726"/>
                  <a:gd name="T61" fmla="*/ 1260 h 1913"/>
                  <a:gd name="T62" fmla="*/ 3589 w 4726"/>
                  <a:gd name="T63" fmla="*/ 330 h 1913"/>
                  <a:gd name="T64" fmla="*/ 3533 w 4726"/>
                  <a:gd name="T65" fmla="*/ 0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6"/>
                  <a:gd name="T100" fmla="*/ 0 h 1913"/>
                  <a:gd name="T101" fmla="*/ 4726 w 4726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6" h="1913">
                    <a:moveTo>
                      <a:pt x="4406" y="0"/>
                    </a:moveTo>
                    <a:lnTo>
                      <a:pt x="318" y="0"/>
                    </a:lnTo>
                    <a:lnTo>
                      <a:pt x="245" y="8"/>
                    </a:lnTo>
                    <a:lnTo>
                      <a:pt x="178" y="32"/>
                    </a:lnTo>
                    <a:lnTo>
                      <a:pt x="119" y="70"/>
                    </a:lnTo>
                    <a:lnTo>
                      <a:pt x="70" y="119"/>
                    </a:lnTo>
                    <a:lnTo>
                      <a:pt x="32" y="178"/>
                    </a:lnTo>
                    <a:lnTo>
                      <a:pt x="8" y="245"/>
                    </a:lnTo>
                    <a:lnTo>
                      <a:pt x="0" y="318"/>
                    </a:lnTo>
                    <a:lnTo>
                      <a:pt x="0" y="1593"/>
                    </a:lnTo>
                    <a:lnTo>
                      <a:pt x="8" y="1666"/>
                    </a:lnTo>
                    <a:lnTo>
                      <a:pt x="32" y="1733"/>
                    </a:lnTo>
                    <a:lnTo>
                      <a:pt x="70" y="1793"/>
                    </a:lnTo>
                    <a:lnTo>
                      <a:pt x="119" y="1842"/>
                    </a:lnTo>
                    <a:lnTo>
                      <a:pt x="178" y="1880"/>
                    </a:lnTo>
                    <a:lnTo>
                      <a:pt x="245" y="1904"/>
                    </a:lnTo>
                    <a:lnTo>
                      <a:pt x="318" y="1912"/>
                    </a:lnTo>
                    <a:lnTo>
                      <a:pt x="4406" y="1912"/>
                    </a:lnTo>
                    <a:lnTo>
                      <a:pt x="4479" y="1904"/>
                    </a:lnTo>
                    <a:lnTo>
                      <a:pt x="4546" y="1880"/>
                    </a:lnTo>
                    <a:lnTo>
                      <a:pt x="4605" y="1842"/>
                    </a:lnTo>
                    <a:lnTo>
                      <a:pt x="4655" y="1793"/>
                    </a:lnTo>
                    <a:lnTo>
                      <a:pt x="4692" y="1733"/>
                    </a:lnTo>
                    <a:lnTo>
                      <a:pt x="4716" y="1666"/>
                    </a:lnTo>
                    <a:lnTo>
                      <a:pt x="4725" y="1593"/>
                    </a:lnTo>
                    <a:lnTo>
                      <a:pt x="4724" y="318"/>
                    </a:lnTo>
                    <a:lnTo>
                      <a:pt x="4716" y="245"/>
                    </a:lnTo>
                    <a:lnTo>
                      <a:pt x="4692" y="178"/>
                    </a:lnTo>
                    <a:lnTo>
                      <a:pt x="4655" y="119"/>
                    </a:lnTo>
                    <a:lnTo>
                      <a:pt x="4605" y="70"/>
                    </a:lnTo>
                    <a:lnTo>
                      <a:pt x="4546" y="32"/>
                    </a:lnTo>
                    <a:lnTo>
                      <a:pt x="4479" y="8"/>
                    </a:lnTo>
                    <a:lnTo>
                      <a:pt x="4406" y="0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ru-RU" altLang="ru-RU" sz="1600" b="1"/>
                  <a:t>Доходы бюджета-</a:t>
                </a:r>
                <a:r>
                  <a:rPr lang="ru-RU" altLang="ru-RU" sz="1600"/>
                  <a:t>поступающие в бюджет денежные средства</a:t>
                </a:r>
              </a:p>
            </p:txBody>
          </p:sp>
        </p:grpSp>
        <p:grpSp>
          <p:nvGrpSpPr>
            <p:cNvPr id="15378" name="Group 22"/>
            <p:cNvGrpSpPr>
              <a:grpSpLocks/>
            </p:cNvGrpSpPr>
            <p:nvPr/>
          </p:nvGrpSpPr>
          <p:grpSpPr bwMode="auto">
            <a:xfrm>
              <a:off x="1389" y="5233"/>
              <a:ext cx="4726" cy="2190"/>
              <a:chOff x="1389" y="5233"/>
              <a:chExt cx="4726" cy="2190"/>
            </a:xfrm>
          </p:grpSpPr>
          <p:sp>
            <p:nvSpPr>
              <p:cNvPr id="15397" name="Freeform 23"/>
              <p:cNvSpPr>
                <a:spLocks/>
              </p:cNvSpPr>
              <p:nvPr/>
            </p:nvSpPr>
            <p:spPr bwMode="auto">
              <a:xfrm>
                <a:off x="1389" y="5233"/>
                <a:ext cx="4726" cy="2190"/>
              </a:xfrm>
              <a:custGeom>
                <a:avLst/>
                <a:gdLst>
                  <a:gd name="T0" fmla="*/ 0 w 4726"/>
                  <a:gd name="T1" fmla="*/ 12655 h 1913"/>
                  <a:gd name="T2" fmla="*/ 8 w 4726"/>
                  <a:gd name="T3" fmla="*/ 9779 h 1913"/>
                  <a:gd name="T4" fmla="*/ 32 w 4726"/>
                  <a:gd name="T5" fmla="*/ 7090 h 1913"/>
                  <a:gd name="T6" fmla="*/ 70 w 4726"/>
                  <a:gd name="T7" fmla="*/ 4764 h 1913"/>
                  <a:gd name="T8" fmla="*/ 119 w 4726"/>
                  <a:gd name="T9" fmla="*/ 2796 h 1913"/>
                  <a:gd name="T10" fmla="*/ 178 w 4726"/>
                  <a:gd name="T11" fmla="*/ 1260 h 1913"/>
                  <a:gd name="T12" fmla="*/ 245 w 4726"/>
                  <a:gd name="T13" fmla="*/ 330 h 1913"/>
                  <a:gd name="T14" fmla="*/ 318 w 4726"/>
                  <a:gd name="T15" fmla="*/ 0 h 1913"/>
                  <a:gd name="T16" fmla="*/ 4406 w 4726"/>
                  <a:gd name="T17" fmla="*/ 0 h 1913"/>
                  <a:gd name="T18" fmla="*/ 4479 w 4726"/>
                  <a:gd name="T19" fmla="*/ 330 h 1913"/>
                  <a:gd name="T20" fmla="*/ 4546 w 4726"/>
                  <a:gd name="T21" fmla="*/ 1260 h 1913"/>
                  <a:gd name="T22" fmla="*/ 4605 w 4726"/>
                  <a:gd name="T23" fmla="*/ 2796 h 1913"/>
                  <a:gd name="T24" fmla="*/ 4655 w 4726"/>
                  <a:gd name="T25" fmla="*/ 4764 h 1913"/>
                  <a:gd name="T26" fmla="*/ 4692 w 4726"/>
                  <a:gd name="T27" fmla="*/ 7090 h 1913"/>
                  <a:gd name="T28" fmla="*/ 4716 w 4726"/>
                  <a:gd name="T29" fmla="*/ 9779 h 1913"/>
                  <a:gd name="T30" fmla="*/ 4724 w 4726"/>
                  <a:gd name="T31" fmla="*/ 12655 h 1913"/>
                  <a:gd name="T32" fmla="*/ 4725 w 4726"/>
                  <a:gd name="T33" fmla="*/ 63462 h 1913"/>
                  <a:gd name="T34" fmla="*/ 4716 w 4726"/>
                  <a:gd name="T35" fmla="*/ 66370 h 1913"/>
                  <a:gd name="T36" fmla="*/ 4692 w 4726"/>
                  <a:gd name="T37" fmla="*/ 69049 h 1913"/>
                  <a:gd name="T38" fmla="*/ 4655 w 4726"/>
                  <a:gd name="T39" fmla="*/ 71435 h 1913"/>
                  <a:gd name="T40" fmla="*/ 4605 w 4726"/>
                  <a:gd name="T41" fmla="*/ 73358 h 1913"/>
                  <a:gd name="T42" fmla="*/ 4546 w 4726"/>
                  <a:gd name="T43" fmla="*/ 74914 h 1913"/>
                  <a:gd name="T44" fmla="*/ 4479 w 4726"/>
                  <a:gd name="T45" fmla="*/ 75849 h 1913"/>
                  <a:gd name="T46" fmla="*/ 4406 w 4726"/>
                  <a:gd name="T47" fmla="*/ 76176 h 1913"/>
                  <a:gd name="T48" fmla="*/ 318 w 4726"/>
                  <a:gd name="T49" fmla="*/ 76176 h 1913"/>
                  <a:gd name="T50" fmla="*/ 245 w 4726"/>
                  <a:gd name="T51" fmla="*/ 75849 h 1913"/>
                  <a:gd name="T52" fmla="*/ 178 w 4726"/>
                  <a:gd name="T53" fmla="*/ 74914 h 1913"/>
                  <a:gd name="T54" fmla="*/ 119 w 4726"/>
                  <a:gd name="T55" fmla="*/ 73358 h 1913"/>
                  <a:gd name="T56" fmla="*/ 70 w 4726"/>
                  <a:gd name="T57" fmla="*/ 71435 h 1913"/>
                  <a:gd name="T58" fmla="*/ 32 w 4726"/>
                  <a:gd name="T59" fmla="*/ 69049 h 1913"/>
                  <a:gd name="T60" fmla="*/ 8 w 4726"/>
                  <a:gd name="T61" fmla="*/ 66370 h 1913"/>
                  <a:gd name="T62" fmla="*/ 0 w 4726"/>
                  <a:gd name="T63" fmla="*/ 63462 h 1913"/>
                  <a:gd name="T64" fmla="*/ 0 w 4726"/>
                  <a:gd name="T65" fmla="*/ 12655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6"/>
                  <a:gd name="T100" fmla="*/ 0 h 1913"/>
                  <a:gd name="T101" fmla="*/ 4726 w 4726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6" h="1913">
                    <a:moveTo>
                      <a:pt x="0" y="318"/>
                    </a:moveTo>
                    <a:lnTo>
                      <a:pt x="8" y="245"/>
                    </a:lnTo>
                    <a:lnTo>
                      <a:pt x="32" y="178"/>
                    </a:lnTo>
                    <a:lnTo>
                      <a:pt x="70" y="119"/>
                    </a:lnTo>
                    <a:lnTo>
                      <a:pt x="119" y="70"/>
                    </a:lnTo>
                    <a:lnTo>
                      <a:pt x="178" y="32"/>
                    </a:lnTo>
                    <a:lnTo>
                      <a:pt x="245" y="8"/>
                    </a:lnTo>
                    <a:lnTo>
                      <a:pt x="318" y="0"/>
                    </a:lnTo>
                    <a:lnTo>
                      <a:pt x="4406" y="0"/>
                    </a:lnTo>
                    <a:lnTo>
                      <a:pt x="4479" y="8"/>
                    </a:lnTo>
                    <a:lnTo>
                      <a:pt x="4546" y="32"/>
                    </a:lnTo>
                    <a:lnTo>
                      <a:pt x="4605" y="70"/>
                    </a:lnTo>
                    <a:lnTo>
                      <a:pt x="4655" y="119"/>
                    </a:lnTo>
                    <a:lnTo>
                      <a:pt x="4692" y="178"/>
                    </a:lnTo>
                    <a:lnTo>
                      <a:pt x="4716" y="245"/>
                    </a:lnTo>
                    <a:lnTo>
                      <a:pt x="4724" y="318"/>
                    </a:lnTo>
                    <a:lnTo>
                      <a:pt x="4725" y="1593"/>
                    </a:lnTo>
                    <a:lnTo>
                      <a:pt x="4716" y="1666"/>
                    </a:lnTo>
                    <a:lnTo>
                      <a:pt x="4692" y="1733"/>
                    </a:lnTo>
                    <a:lnTo>
                      <a:pt x="4655" y="1793"/>
                    </a:lnTo>
                    <a:lnTo>
                      <a:pt x="4605" y="1842"/>
                    </a:lnTo>
                    <a:lnTo>
                      <a:pt x="4546" y="1880"/>
                    </a:lnTo>
                    <a:lnTo>
                      <a:pt x="4479" y="1904"/>
                    </a:lnTo>
                    <a:lnTo>
                      <a:pt x="4406" y="1912"/>
                    </a:lnTo>
                    <a:lnTo>
                      <a:pt x="318" y="1912"/>
                    </a:lnTo>
                    <a:lnTo>
                      <a:pt x="245" y="1904"/>
                    </a:lnTo>
                    <a:lnTo>
                      <a:pt x="178" y="1880"/>
                    </a:lnTo>
                    <a:lnTo>
                      <a:pt x="119" y="1842"/>
                    </a:lnTo>
                    <a:lnTo>
                      <a:pt x="70" y="1793"/>
                    </a:lnTo>
                    <a:lnTo>
                      <a:pt x="32" y="1733"/>
                    </a:lnTo>
                    <a:lnTo>
                      <a:pt x="8" y="1666"/>
                    </a:lnTo>
                    <a:lnTo>
                      <a:pt x="0" y="1593"/>
                    </a:lnTo>
                    <a:lnTo>
                      <a:pt x="0" y="318"/>
                    </a:lnTo>
                    <a:close/>
                  </a:path>
                </a:pathLst>
              </a:custGeom>
              <a:noFill/>
              <a:ln w="25400">
                <a:solidFill>
                  <a:srgbClr val="6F2F9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9" name="Group 24"/>
            <p:cNvGrpSpPr>
              <a:grpSpLocks/>
            </p:cNvGrpSpPr>
            <p:nvPr/>
          </p:nvGrpSpPr>
          <p:grpSpPr bwMode="auto">
            <a:xfrm>
              <a:off x="7832" y="5058"/>
              <a:ext cx="5293" cy="2442"/>
              <a:chOff x="7832" y="5058"/>
              <a:chExt cx="5293" cy="2442"/>
            </a:xfrm>
          </p:grpSpPr>
          <p:sp>
            <p:nvSpPr>
              <p:cNvPr id="15396" name="Freeform 25"/>
              <p:cNvSpPr>
                <a:spLocks/>
              </p:cNvSpPr>
              <p:nvPr/>
            </p:nvSpPr>
            <p:spPr bwMode="auto">
              <a:xfrm>
                <a:off x="7832" y="5058"/>
                <a:ext cx="5293" cy="2442"/>
              </a:xfrm>
              <a:custGeom>
                <a:avLst/>
                <a:gdLst>
                  <a:gd name="T0" fmla="*/ 13953 w 4725"/>
                  <a:gd name="T1" fmla="*/ 0 h 1913"/>
                  <a:gd name="T2" fmla="*/ 1016 w 4725"/>
                  <a:gd name="T3" fmla="*/ 0 h 1913"/>
                  <a:gd name="T4" fmla="*/ 781 w 4725"/>
                  <a:gd name="T5" fmla="*/ 1104 h 1913"/>
                  <a:gd name="T6" fmla="*/ 560 w 4725"/>
                  <a:gd name="T7" fmla="*/ 4190 h 1913"/>
                  <a:gd name="T8" fmla="*/ 384 w 4725"/>
                  <a:gd name="T9" fmla="*/ 9251 h 1913"/>
                  <a:gd name="T10" fmla="*/ 209 w 4725"/>
                  <a:gd name="T11" fmla="*/ 15787 h 1913"/>
                  <a:gd name="T12" fmla="*/ 113 w 4725"/>
                  <a:gd name="T13" fmla="*/ 23505 h 1913"/>
                  <a:gd name="T14" fmla="*/ 27 w 4725"/>
                  <a:gd name="T15" fmla="*/ 32411 h 1913"/>
                  <a:gd name="T16" fmla="*/ 0 w 4725"/>
                  <a:gd name="T17" fmla="*/ 41934 h 1913"/>
                  <a:gd name="T18" fmla="*/ 0 w 4725"/>
                  <a:gd name="T19" fmla="*/ 210292 h 1913"/>
                  <a:gd name="T20" fmla="*/ 27 w 4725"/>
                  <a:gd name="T21" fmla="*/ 219931 h 1913"/>
                  <a:gd name="T22" fmla="*/ 113 w 4725"/>
                  <a:gd name="T23" fmla="*/ 228813 h 1913"/>
                  <a:gd name="T24" fmla="*/ 209 w 4725"/>
                  <a:gd name="T25" fmla="*/ 236720 h 1913"/>
                  <a:gd name="T26" fmla="*/ 384 w 4725"/>
                  <a:gd name="T27" fmla="*/ 243087 h 1913"/>
                  <a:gd name="T28" fmla="*/ 560 w 4725"/>
                  <a:gd name="T29" fmla="*/ 248227 h 1913"/>
                  <a:gd name="T30" fmla="*/ 781 w 4725"/>
                  <a:gd name="T31" fmla="*/ 251343 h 1913"/>
                  <a:gd name="T32" fmla="*/ 1016 w 4725"/>
                  <a:gd name="T33" fmla="*/ 252423 h 1913"/>
                  <a:gd name="T34" fmla="*/ 13953 w 4725"/>
                  <a:gd name="T35" fmla="*/ 252423 h 1913"/>
                  <a:gd name="T36" fmla="*/ 14189 w 4725"/>
                  <a:gd name="T37" fmla="*/ 251343 h 1913"/>
                  <a:gd name="T38" fmla="*/ 14396 w 4725"/>
                  <a:gd name="T39" fmla="*/ 248227 h 1913"/>
                  <a:gd name="T40" fmla="*/ 14586 w 4725"/>
                  <a:gd name="T41" fmla="*/ 243087 h 1913"/>
                  <a:gd name="T42" fmla="*/ 14746 w 4725"/>
                  <a:gd name="T43" fmla="*/ 236720 h 1913"/>
                  <a:gd name="T44" fmla="*/ 14858 w 4725"/>
                  <a:gd name="T45" fmla="*/ 228813 h 1913"/>
                  <a:gd name="T46" fmla="*/ 14941 w 4725"/>
                  <a:gd name="T47" fmla="*/ 219931 h 1913"/>
                  <a:gd name="T48" fmla="*/ 14971 w 4725"/>
                  <a:gd name="T49" fmla="*/ 210292 h 1913"/>
                  <a:gd name="T50" fmla="*/ 14971 w 4725"/>
                  <a:gd name="T51" fmla="*/ 41934 h 1913"/>
                  <a:gd name="T52" fmla="*/ 14941 w 4725"/>
                  <a:gd name="T53" fmla="*/ 32411 h 1913"/>
                  <a:gd name="T54" fmla="*/ 14858 w 4725"/>
                  <a:gd name="T55" fmla="*/ 23505 h 1913"/>
                  <a:gd name="T56" fmla="*/ 14746 w 4725"/>
                  <a:gd name="T57" fmla="*/ 15787 h 1913"/>
                  <a:gd name="T58" fmla="*/ 14586 w 4725"/>
                  <a:gd name="T59" fmla="*/ 9251 h 1913"/>
                  <a:gd name="T60" fmla="*/ 14396 w 4725"/>
                  <a:gd name="T61" fmla="*/ 4190 h 1913"/>
                  <a:gd name="T62" fmla="*/ 14189 w 4725"/>
                  <a:gd name="T63" fmla="*/ 1104 h 1913"/>
                  <a:gd name="T64" fmla="*/ 13953 w 4725"/>
                  <a:gd name="T65" fmla="*/ 0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5"/>
                  <a:gd name="T100" fmla="*/ 0 h 1913"/>
                  <a:gd name="T101" fmla="*/ 4725 w 4725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5" h="1913">
                    <a:moveTo>
                      <a:pt x="4406" y="0"/>
                    </a:moveTo>
                    <a:lnTo>
                      <a:pt x="319" y="0"/>
                    </a:lnTo>
                    <a:lnTo>
                      <a:pt x="246" y="8"/>
                    </a:lnTo>
                    <a:lnTo>
                      <a:pt x="179" y="32"/>
                    </a:lnTo>
                    <a:lnTo>
                      <a:pt x="119" y="70"/>
                    </a:lnTo>
                    <a:lnTo>
                      <a:pt x="70" y="119"/>
                    </a:lnTo>
                    <a:lnTo>
                      <a:pt x="32" y="178"/>
                    </a:lnTo>
                    <a:lnTo>
                      <a:pt x="8" y="245"/>
                    </a:lnTo>
                    <a:lnTo>
                      <a:pt x="0" y="318"/>
                    </a:lnTo>
                    <a:lnTo>
                      <a:pt x="0" y="1593"/>
                    </a:lnTo>
                    <a:lnTo>
                      <a:pt x="8" y="1666"/>
                    </a:lnTo>
                    <a:lnTo>
                      <a:pt x="32" y="1733"/>
                    </a:lnTo>
                    <a:lnTo>
                      <a:pt x="70" y="1793"/>
                    </a:lnTo>
                    <a:lnTo>
                      <a:pt x="119" y="1842"/>
                    </a:lnTo>
                    <a:lnTo>
                      <a:pt x="179" y="1880"/>
                    </a:lnTo>
                    <a:lnTo>
                      <a:pt x="246" y="1904"/>
                    </a:lnTo>
                    <a:lnTo>
                      <a:pt x="319" y="1912"/>
                    </a:lnTo>
                    <a:lnTo>
                      <a:pt x="4406" y="1912"/>
                    </a:lnTo>
                    <a:lnTo>
                      <a:pt x="4479" y="1904"/>
                    </a:lnTo>
                    <a:lnTo>
                      <a:pt x="4546" y="1880"/>
                    </a:lnTo>
                    <a:lnTo>
                      <a:pt x="4606" y="1842"/>
                    </a:lnTo>
                    <a:lnTo>
                      <a:pt x="4655" y="1793"/>
                    </a:lnTo>
                    <a:lnTo>
                      <a:pt x="4693" y="1733"/>
                    </a:lnTo>
                    <a:lnTo>
                      <a:pt x="4717" y="1666"/>
                    </a:lnTo>
                    <a:lnTo>
                      <a:pt x="4725" y="1593"/>
                    </a:lnTo>
                    <a:lnTo>
                      <a:pt x="4725" y="318"/>
                    </a:lnTo>
                    <a:lnTo>
                      <a:pt x="4717" y="245"/>
                    </a:lnTo>
                    <a:lnTo>
                      <a:pt x="4693" y="178"/>
                    </a:lnTo>
                    <a:lnTo>
                      <a:pt x="4655" y="119"/>
                    </a:lnTo>
                    <a:lnTo>
                      <a:pt x="4606" y="70"/>
                    </a:lnTo>
                    <a:lnTo>
                      <a:pt x="4546" y="32"/>
                    </a:lnTo>
                    <a:lnTo>
                      <a:pt x="4479" y="8"/>
                    </a:lnTo>
                    <a:lnTo>
                      <a:pt x="4406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ru-RU" altLang="ru-RU" sz="1600" b="1"/>
                  <a:t>Расходы бюджета</a:t>
                </a:r>
                <a:r>
                  <a:rPr lang="ru-RU" altLang="ru-RU" sz="1600"/>
                  <a:t>-выплачиваемые из бюджета денежные </a:t>
                </a:r>
                <a:r>
                  <a:rPr lang="ru-RU" altLang="ru-RU"/>
                  <a:t>средства</a:t>
                </a:r>
              </a:p>
            </p:txBody>
          </p:sp>
        </p:grpSp>
        <p:grpSp>
          <p:nvGrpSpPr>
            <p:cNvPr id="15380" name="Group 26"/>
            <p:cNvGrpSpPr>
              <a:grpSpLocks/>
            </p:cNvGrpSpPr>
            <p:nvPr/>
          </p:nvGrpSpPr>
          <p:grpSpPr bwMode="auto">
            <a:xfrm>
              <a:off x="7832" y="5233"/>
              <a:ext cx="5293" cy="2190"/>
              <a:chOff x="7832" y="5233"/>
              <a:chExt cx="5293" cy="2190"/>
            </a:xfrm>
          </p:grpSpPr>
          <p:sp>
            <p:nvSpPr>
              <p:cNvPr id="15395" name="Freeform 27"/>
              <p:cNvSpPr>
                <a:spLocks/>
              </p:cNvSpPr>
              <p:nvPr/>
            </p:nvSpPr>
            <p:spPr bwMode="auto">
              <a:xfrm>
                <a:off x="7832" y="5233"/>
                <a:ext cx="5293" cy="2190"/>
              </a:xfrm>
              <a:custGeom>
                <a:avLst/>
                <a:gdLst>
                  <a:gd name="T0" fmla="*/ 0 w 4725"/>
                  <a:gd name="T1" fmla="*/ 4754 h 1913"/>
                  <a:gd name="T2" fmla="*/ 27 w 4725"/>
                  <a:gd name="T3" fmla="*/ 3665 h 1913"/>
                  <a:gd name="T4" fmla="*/ 113 w 4725"/>
                  <a:gd name="T5" fmla="*/ 2667 h 1913"/>
                  <a:gd name="T6" fmla="*/ 241 w 4725"/>
                  <a:gd name="T7" fmla="*/ 1789 h 1913"/>
                  <a:gd name="T8" fmla="*/ 411 w 4725"/>
                  <a:gd name="T9" fmla="*/ 1044 h 1913"/>
                  <a:gd name="T10" fmla="*/ 625 w 4725"/>
                  <a:gd name="T11" fmla="*/ 481 h 1913"/>
                  <a:gd name="T12" fmla="*/ 860 w 4725"/>
                  <a:gd name="T13" fmla="*/ 111 h 1913"/>
                  <a:gd name="T14" fmla="*/ 1112 w 4725"/>
                  <a:gd name="T15" fmla="*/ 0 h 1913"/>
                  <a:gd name="T16" fmla="*/ 15361 w 4725"/>
                  <a:gd name="T17" fmla="*/ 0 h 1913"/>
                  <a:gd name="T18" fmla="*/ 15614 w 4725"/>
                  <a:gd name="T19" fmla="*/ 111 h 1913"/>
                  <a:gd name="T20" fmla="*/ 15845 w 4725"/>
                  <a:gd name="T21" fmla="*/ 481 h 1913"/>
                  <a:gd name="T22" fmla="*/ 16056 w 4725"/>
                  <a:gd name="T23" fmla="*/ 1044 h 1913"/>
                  <a:gd name="T24" fmla="*/ 16229 w 4725"/>
                  <a:gd name="T25" fmla="*/ 1789 h 1913"/>
                  <a:gd name="T26" fmla="*/ 16358 w 4725"/>
                  <a:gd name="T27" fmla="*/ 2667 h 1913"/>
                  <a:gd name="T28" fmla="*/ 16441 w 4725"/>
                  <a:gd name="T29" fmla="*/ 3665 h 1913"/>
                  <a:gd name="T30" fmla="*/ 16468 w 4725"/>
                  <a:gd name="T31" fmla="*/ 4754 h 1913"/>
                  <a:gd name="T32" fmla="*/ 16468 w 4725"/>
                  <a:gd name="T33" fmla="*/ 23812 h 1913"/>
                  <a:gd name="T34" fmla="*/ 16441 w 4725"/>
                  <a:gd name="T35" fmla="*/ 24890 h 1913"/>
                  <a:gd name="T36" fmla="*/ 16358 w 4725"/>
                  <a:gd name="T37" fmla="*/ 25896 h 1913"/>
                  <a:gd name="T38" fmla="*/ 16229 w 4725"/>
                  <a:gd name="T39" fmla="*/ 26807 h 1913"/>
                  <a:gd name="T40" fmla="*/ 16056 w 4725"/>
                  <a:gd name="T41" fmla="*/ 27530 h 1913"/>
                  <a:gd name="T42" fmla="*/ 15845 w 4725"/>
                  <a:gd name="T43" fmla="*/ 28104 h 1913"/>
                  <a:gd name="T44" fmla="*/ 15614 w 4725"/>
                  <a:gd name="T45" fmla="*/ 28471 h 1913"/>
                  <a:gd name="T46" fmla="*/ 15361 w 4725"/>
                  <a:gd name="T47" fmla="*/ 28578 h 1913"/>
                  <a:gd name="T48" fmla="*/ 1112 w 4725"/>
                  <a:gd name="T49" fmla="*/ 28578 h 1913"/>
                  <a:gd name="T50" fmla="*/ 860 w 4725"/>
                  <a:gd name="T51" fmla="*/ 28471 h 1913"/>
                  <a:gd name="T52" fmla="*/ 625 w 4725"/>
                  <a:gd name="T53" fmla="*/ 28104 h 1913"/>
                  <a:gd name="T54" fmla="*/ 411 w 4725"/>
                  <a:gd name="T55" fmla="*/ 27530 h 1913"/>
                  <a:gd name="T56" fmla="*/ 241 w 4725"/>
                  <a:gd name="T57" fmla="*/ 26807 h 1913"/>
                  <a:gd name="T58" fmla="*/ 113 w 4725"/>
                  <a:gd name="T59" fmla="*/ 25896 h 1913"/>
                  <a:gd name="T60" fmla="*/ 27 w 4725"/>
                  <a:gd name="T61" fmla="*/ 24890 h 1913"/>
                  <a:gd name="T62" fmla="*/ 0 w 4725"/>
                  <a:gd name="T63" fmla="*/ 23812 h 1913"/>
                  <a:gd name="T64" fmla="*/ 0 w 4725"/>
                  <a:gd name="T65" fmla="*/ 4754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5"/>
                  <a:gd name="T100" fmla="*/ 0 h 1913"/>
                  <a:gd name="T101" fmla="*/ 4725 w 4725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5" h="1913">
                    <a:moveTo>
                      <a:pt x="0" y="318"/>
                    </a:moveTo>
                    <a:lnTo>
                      <a:pt x="8" y="245"/>
                    </a:lnTo>
                    <a:lnTo>
                      <a:pt x="32" y="178"/>
                    </a:lnTo>
                    <a:lnTo>
                      <a:pt x="70" y="119"/>
                    </a:lnTo>
                    <a:lnTo>
                      <a:pt x="119" y="70"/>
                    </a:lnTo>
                    <a:lnTo>
                      <a:pt x="179" y="32"/>
                    </a:lnTo>
                    <a:lnTo>
                      <a:pt x="246" y="8"/>
                    </a:lnTo>
                    <a:lnTo>
                      <a:pt x="319" y="0"/>
                    </a:lnTo>
                    <a:lnTo>
                      <a:pt x="4406" y="0"/>
                    </a:lnTo>
                    <a:lnTo>
                      <a:pt x="4479" y="8"/>
                    </a:lnTo>
                    <a:lnTo>
                      <a:pt x="4546" y="32"/>
                    </a:lnTo>
                    <a:lnTo>
                      <a:pt x="4606" y="70"/>
                    </a:lnTo>
                    <a:lnTo>
                      <a:pt x="4655" y="119"/>
                    </a:lnTo>
                    <a:lnTo>
                      <a:pt x="4693" y="178"/>
                    </a:lnTo>
                    <a:lnTo>
                      <a:pt x="4717" y="245"/>
                    </a:lnTo>
                    <a:lnTo>
                      <a:pt x="4725" y="318"/>
                    </a:lnTo>
                    <a:lnTo>
                      <a:pt x="4725" y="1593"/>
                    </a:lnTo>
                    <a:lnTo>
                      <a:pt x="4717" y="1666"/>
                    </a:lnTo>
                    <a:lnTo>
                      <a:pt x="4693" y="1733"/>
                    </a:lnTo>
                    <a:lnTo>
                      <a:pt x="4655" y="1793"/>
                    </a:lnTo>
                    <a:lnTo>
                      <a:pt x="4606" y="1842"/>
                    </a:lnTo>
                    <a:lnTo>
                      <a:pt x="4546" y="1880"/>
                    </a:lnTo>
                    <a:lnTo>
                      <a:pt x="4479" y="1904"/>
                    </a:lnTo>
                    <a:lnTo>
                      <a:pt x="4406" y="1912"/>
                    </a:lnTo>
                    <a:lnTo>
                      <a:pt x="319" y="1912"/>
                    </a:lnTo>
                    <a:lnTo>
                      <a:pt x="246" y="1904"/>
                    </a:lnTo>
                    <a:lnTo>
                      <a:pt x="179" y="1880"/>
                    </a:lnTo>
                    <a:lnTo>
                      <a:pt x="119" y="1842"/>
                    </a:lnTo>
                    <a:lnTo>
                      <a:pt x="70" y="1793"/>
                    </a:lnTo>
                    <a:lnTo>
                      <a:pt x="32" y="1733"/>
                    </a:lnTo>
                    <a:lnTo>
                      <a:pt x="8" y="1666"/>
                    </a:lnTo>
                    <a:lnTo>
                      <a:pt x="0" y="1593"/>
                    </a:lnTo>
                    <a:lnTo>
                      <a:pt x="0" y="318"/>
                    </a:lnTo>
                    <a:close/>
                  </a:path>
                </a:pathLst>
              </a:custGeom>
              <a:noFill/>
              <a:ln w="25400">
                <a:solidFill>
                  <a:srgbClr val="464F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81" name="Group 28"/>
            <p:cNvGrpSpPr>
              <a:grpSpLocks/>
            </p:cNvGrpSpPr>
            <p:nvPr/>
          </p:nvGrpSpPr>
          <p:grpSpPr bwMode="auto">
            <a:xfrm>
              <a:off x="2526" y="7675"/>
              <a:ext cx="9063" cy="2916"/>
              <a:chOff x="2526" y="7675"/>
              <a:chExt cx="9063" cy="2916"/>
            </a:xfrm>
          </p:grpSpPr>
          <p:sp>
            <p:nvSpPr>
              <p:cNvPr id="43037" name="Freeform 29"/>
              <p:cNvSpPr>
                <a:spLocks/>
              </p:cNvSpPr>
              <p:nvPr/>
            </p:nvSpPr>
            <p:spPr bwMode="auto">
              <a:xfrm>
                <a:off x="2526" y="7674"/>
                <a:ext cx="9063" cy="2922"/>
              </a:xfrm>
              <a:custGeom>
                <a:avLst/>
                <a:gdLst/>
                <a:ahLst/>
                <a:cxnLst>
                  <a:cxn ang="0">
                    <a:pos x="8718" y="0"/>
                  </a:cxn>
                  <a:cxn ang="0">
                    <a:pos x="281" y="0"/>
                  </a:cxn>
                  <a:cxn ang="0">
                    <a:pos x="206" y="10"/>
                  </a:cxn>
                  <a:cxn ang="0">
                    <a:pos x="139" y="39"/>
                  </a:cxn>
                  <a:cxn ang="0">
                    <a:pos x="82" y="83"/>
                  </a:cxn>
                  <a:cxn ang="0">
                    <a:pos x="38" y="140"/>
                  </a:cxn>
                  <a:cxn ang="0">
                    <a:pos x="10" y="207"/>
                  </a:cxn>
                  <a:cxn ang="0">
                    <a:pos x="0" y="282"/>
                  </a:cxn>
                  <a:cxn ang="0">
                    <a:pos x="0" y="1407"/>
                  </a:cxn>
                  <a:cxn ang="0">
                    <a:pos x="10" y="1482"/>
                  </a:cxn>
                  <a:cxn ang="0">
                    <a:pos x="38" y="1549"/>
                  </a:cxn>
                  <a:cxn ang="0">
                    <a:pos x="82" y="1606"/>
                  </a:cxn>
                  <a:cxn ang="0">
                    <a:pos x="139" y="1650"/>
                  </a:cxn>
                  <a:cxn ang="0">
                    <a:pos x="206" y="1678"/>
                  </a:cxn>
                  <a:cxn ang="0">
                    <a:pos x="281" y="1688"/>
                  </a:cxn>
                  <a:cxn ang="0">
                    <a:pos x="8718" y="1688"/>
                  </a:cxn>
                  <a:cxn ang="0">
                    <a:pos x="8793" y="1678"/>
                  </a:cxn>
                  <a:cxn ang="0">
                    <a:pos x="8860" y="1650"/>
                  </a:cxn>
                  <a:cxn ang="0">
                    <a:pos x="8917" y="1606"/>
                  </a:cxn>
                  <a:cxn ang="0">
                    <a:pos x="8961" y="1549"/>
                  </a:cxn>
                  <a:cxn ang="0">
                    <a:pos x="8989" y="1482"/>
                  </a:cxn>
                  <a:cxn ang="0">
                    <a:pos x="8999" y="1407"/>
                  </a:cxn>
                  <a:cxn ang="0">
                    <a:pos x="8999" y="282"/>
                  </a:cxn>
                  <a:cxn ang="0">
                    <a:pos x="8989" y="207"/>
                  </a:cxn>
                  <a:cxn ang="0">
                    <a:pos x="8961" y="140"/>
                  </a:cxn>
                  <a:cxn ang="0">
                    <a:pos x="8917" y="83"/>
                  </a:cxn>
                  <a:cxn ang="0">
                    <a:pos x="8860" y="39"/>
                  </a:cxn>
                  <a:cxn ang="0">
                    <a:pos x="8793" y="10"/>
                  </a:cxn>
                  <a:cxn ang="0">
                    <a:pos x="8718" y="0"/>
                  </a:cxn>
                </a:cxnLst>
                <a:rect l="0" t="0" r="r" b="b"/>
                <a:pathLst>
                  <a:path w="9000" h="1688">
                    <a:moveTo>
                      <a:pt x="8718" y="0"/>
                    </a:moveTo>
                    <a:lnTo>
                      <a:pt x="281" y="0"/>
                    </a:lnTo>
                    <a:lnTo>
                      <a:pt x="206" y="10"/>
                    </a:lnTo>
                    <a:lnTo>
                      <a:pt x="139" y="39"/>
                    </a:lnTo>
                    <a:lnTo>
                      <a:pt x="82" y="83"/>
                    </a:lnTo>
                    <a:lnTo>
                      <a:pt x="38" y="140"/>
                    </a:lnTo>
                    <a:lnTo>
                      <a:pt x="10" y="207"/>
                    </a:lnTo>
                    <a:lnTo>
                      <a:pt x="0" y="282"/>
                    </a:lnTo>
                    <a:lnTo>
                      <a:pt x="0" y="1407"/>
                    </a:lnTo>
                    <a:lnTo>
                      <a:pt x="10" y="1482"/>
                    </a:lnTo>
                    <a:lnTo>
                      <a:pt x="38" y="1549"/>
                    </a:lnTo>
                    <a:lnTo>
                      <a:pt x="82" y="1606"/>
                    </a:lnTo>
                    <a:lnTo>
                      <a:pt x="139" y="1650"/>
                    </a:lnTo>
                    <a:lnTo>
                      <a:pt x="206" y="1678"/>
                    </a:lnTo>
                    <a:lnTo>
                      <a:pt x="281" y="1688"/>
                    </a:lnTo>
                    <a:lnTo>
                      <a:pt x="8718" y="1688"/>
                    </a:lnTo>
                    <a:lnTo>
                      <a:pt x="8793" y="1678"/>
                    </a:lnTo>
                    <a:lnTo>
                      <a:pt x="8860" y="1650"/>
                    </a:lnTo>
                    <a:lnTo>
                      <a:pt x="8917" y="1606"/>
                    </a:lnTo>
                    <a:lnTo>
                      <a:pt x="8961" y="1549"/>
                    </a:lnTo>
                    <a:lnTo>
                      <a:pt x="8989" y="1482"/>
                    </a:lnTo>
                    <a:lnTo>
                      <a:pt x="8999" y="1407"/>
                    </a:lnTo>
                    <a:lnTo>
                      <a:pt x="8999" y="282"/>
                    </a:lnTo>
                    <a:lnTo>
                      <a:pt x="8989" y="207"/>
                    </a:lnTo>
                    <a:lnTo>
                      <a:pt x="8961" y="140"/>
                    </a:lnTo>
                    <a:lnTo>
                      <a:pt x="8917" y="83"/>
                    </a:lnTo>
                    <a:lnTo>
                      <a:pt x="8860" y="39"/>
                    </a:lnTo>
                    <a:lnTo>
                      <a:pt x="8793" y="10"/>
                    </a:lnTo>
                    <a:lnTo>
                      <a:pt x="8718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ru-RU" b="1" dirty="0"/>
                  <a:t>Дефицит бюджета - </a:t>
                </a:r>
                <a:r>
                  <a:rPr lang="ru-RU" dirty="0"/>
                  <a:t>превышение</a:t>
                </a:r>
                <a:r>
                  <a:rPr lang="ru-RU" b="1" dirty="0"/>
                  <a:t> </a:t>
                </a:r>
                <a:r>
                  <a:rPr lang="ru-RU" dirty="0"/>
                  <a:t>расходов над доходами</a:t>
                </a:r>
              </a:p>
              <a:p>
                <a:pPr eaLnBrk="1" hangingPunct="1">
                  <a:defRPr/>
                </a:pPr>
                <a:r>
                  <a:rPr lang="ru-RU" b="1" dirty="0"/>
                  <a:t>Профицит бюджета - </a:t>
                </a:r>
                <a:r>
                  <a:rPr lang="ru-RU" dirty="0"/>
                  <a:t>превышение доходов над расходами</a:t>
                </a:r>
              </a:p>
              <a:p>
                <a:pPr eaLnBrk="1" hangingPunct="1">
                  <a:defRPr/>
                </a:pPr>
                <a:endParaRPr lang="ru-RU" dirty="0"/>
              </a:p>
            </p:txBody>
          </p:sp>
        </p:grpSp>
        <p:grpSp>
          <p:nvGrpSpPr>
            <p:cNvPr id="15382" name="Group 30"/>
            <p:cNvGrpSpPr>
              <a:grpSpLocks/>
            </p:cNvGrpSpPr>
            <p:nvPr/>
          </p:nvGrpSpPr>
          <p:grpSpPr bwMode="auto">
            <a:xfrm>
              <a:off x="2588" y="7762"/>
              <a:ext cx="9000" cy="2829"/>
              <a:chOff x="2588" y="7762"/>
              <a:chExt cx="9000" cy="2829"/>
            </a:xfrm>
          </p:grpSpPr>
          <p:sp>
            <p:nvSpPr>
              <p:cNvPr id="15393" name="Freeform 31"/>
              <p:cNvSpPr>
                <a:spLocks/>
              </p:cNvSpPr>
              <p:nvPr/>
            </p:nvSpPr>
            <p:spPr bwMode="auto">
              <a:xfrm>
                <a:off x="2588" y="7762"/>
                <a:ext cx="9000" cy="2829"/>
              </a:xfrm>
              <a:custGeom>
                <a:avLst/>
                <a:gdLst>
                  <a:gd name="T0" fmla="*/ 0 w 9000"/>
                  <a:gd name="T1" fmla="*/ 28162472 h 1688"/>
                  <a:gd name="T2" fmla="*/ 10 w 9000"/>
                  <a:gd name="T3" fmla="*/ 20694873 h 1688"/>
                  <a:gd name="T4" fmla="*/ 38 w 9000"/>
                  <a:gd name="T5" fmla="*/ 14006211 h 1688"/>
                  <a:gd name="T6" fmla="*/ 82 w 9000"/>
                  <a:gd name="T7" fmla="*/ 8314177 h 1688"/>
                  <a:gd name="T8" fmla="*/ 139 w 9000"/>
                  <a:gd name="T9" fmla="*/ 3906263 h 1688"/>
                  <a:gd name="T10" fmla="*/ 206 w 9000"/>
                  <a:gd name="T11" fmla="*/ 986480 h 1688"/>
                  <a:gd name="T12" fmla="*/ 281 w 9000"/>
                  <a:gd name="T13" fmla="*/ 0 h 1688"/>
                  <a:gd name="T14" fmla="*/ 8718 w 9000"/>
                  <a:gd name="T15" fmla="*/ 0 h 1688"/>
                  <a:gd name="T16" fmla="*/ 8793 w 9000"/>
                  <a:gd name="T17" fmla="*/ 986480 h 1688"/>
                  <a:gd name="T18" fmla="*/ 8860 w 9000"/>
                  <a:gd name="T19" fmla="*/ 3906263 h 1688"/>
                  <a:gd name="T20" fmla="*/ 8917 w 9000"/>
                  <a:gd name="T21" fmla="*/ 8314177 h 1688"/>
                  <a:gd name="T22" fmla="*/ 8961 w 9000"/>
                  <a:gd name="T23" fmla="*/ 14006211 h 1688"/>
                  <a:gd name="T24" fmla="*/ 8989 w 9000"/>
                  <a:gd name="T25" fmla="*/ 20694873 h 1688"/>
                  <a:gd name="T26" fmla="*/ 8999 w 9000"/>
                  <a:gd name="T27" fmla="*/ 28162472 h 1688"/>
                  <a:gd name="T28" fmla="*/ 9000 w 9000"/>
                  <a:gd name="T29" fmla="*/ 140624857 h 1688"/>
                  <a:gd name="T30" fmla="*/ 8989 w 9000"/>
                  <a:gd name="T31" fmla="*/ 148092664 h 1688"/>
                  <a:gd name="T32" fmla="*/ 8961 w 9000"/>
                  <a:gd name="T33" fmla="*/ 154789374 h 1688"/>
                  <a:gd name="T34" fmla="*/ 8917 w 9000"/>
                  <a:gd name="T35" fmla="*/ 160482125 h 1688"/>
                  <a:gd name="T36" fmla="*/ 8860 w 9000"/>
                  <a:gd name="T37" fmla="*/ 164881420 h 1688"/>
                  <a:gd name="T38" fmla="*/ 8793 w 9000"/>
                  <a:gd name="T39" fmla="*/ 167700551 h 1688"/>
                  <a:gd name="T40" fmla="*/ 8718 w 9000"/>
                  <a:gd name="T41" fmla="*/ 168675121 h 1688"/>
                  <a:gd name="T42" fmla="*/ 281 w 9000"/>
                  <a:gd name="T43" fmla="*/ 168675121 h 1688"/>
                  <a:gd name="T44" fmla="*/ 206 w 9000"/>
                  <a:gd name="T45" fmla="*/ 167700551 h 1688"/>
                  <a:gd name="T46" fmla="*/ 139 w 9000"/>
                  <a:gd name="T47" fmla="*/ 164881420 h 1688"/>
                  <a:gd name="T48" fmla="*/ 82 w 9000"/>
                  <a:gd name="T49" fmla="*/ 160482125 h 1688"/>
                  <a:gd name="T50" fmla="*/ 38 w 9000"/>
                  <a:gd name="T51" fmla="*/ 154789374 h 1688"/>
                  <a:gd name="T52" fmla="*/ 10 w 9000"/>
                  <a:gd name="T53" fmla="*/ 148092664 h 1688"/>
                  <a:gd name="T54" fmla="*/ 0 w 9000"/>
                  <a:gd name="T55" fmla="*/ 140624857 h 1688"/>
                  <a:gd name="T56" fmla="*/ 0 w 9000"/>
                  <a:gd name="T57" fmla="*/ 28162472 h 168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00"/>
                  <a:gd name="T88" fmla="*/ 0 h 1688"/>
                  <a:gd name="T89" fmla="*/ 9000 w 9000"/>
                  <a:gd name="T90" fmla="*/ 1688 h 168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00" h="1688">
                    <a:moveTo>
                      <a:pt x="0" y="282"/>
                    </a:moveTo>
                    <a:lnTo>
                      <a:pt x="10" y="207"/>
                    </a:lnTo>
                    <a:lnTo>
                      <a:pt x="38" y="140"/>
                    </a:lnTo>
                    <a:lnTo>
                      <a:pt x="82" y="83"/>
                    </a:lnTo>
                    <a:lnTo>
                      <a:pt x="139" y="39"/>
                    </a:lnTo>
                    <a:lnTo>
                      <a:pt x="206" y="10"/>
                    </a:lnTo>
                    <a:lnTo>
                      <a:pt x="281" y="0"/>
                    </a:lnTo>
                    <a:lnTo>
                      <a:pt x="8718" y="0"/>
                    </a:lnTo>
                    <a:lnTo>
                      <a:pt x="8793" y="10"/>
                    </a:lnTo>
                    <a:lnTo>
                      <a:pt x="8860" y="39"/>
                    </a:lnTo>
                    <a:lnTo>
                      <a:pt x="8917" y="83"/>
                    </a:lnTo>
                    <a:lnTo>
                      <a:pt x="8961" y="140"/>
                    </a:lnTo>
                    <a:lnTo>
                      <a:pt x="8989" y="207"/>
                    </a:lnTo>
                    <a:lnTo>
                      <a:pt x="8999" y="282"/>
                    </a:lnTo>
                    <a:lnTo>
                      <a:pt x="9000" y="1407"/>
                    </a:lnTo>
                    <a:lnTo>
                      <a:pt x="8989" y="1482"/>
                    </a:lnTo>
                    <a:lnTo>
                      <a:pt x="8961" y="1549"/>
                    </a:lnTo>
                    <a:lnTo>
                      <a:pt x="8917" y="1606"/>
                    </a:lnTo>
                    <a:lnTo>
                      <a:pt x="8860" y="1650"/>
                    </a:lnTo>
                    <a:lnTo>
                      <a:pt x="8793" y="1678"/>
                    </a:lnTo>
                    <a:lnTo>
                      <a:pt x="8718" y="1688"/>
                    </a:lnTo>
                    <a:lnTo>
                      <a:pt x="281" y="1688"/>
                    </a:lnTo>
                    <a:lnTo>
                      <a:pt x="206" y="1678"/>
                    </a:lnTo>
                    <a:lnTo>
                      <a:pt x="139" y="1650"/>
                    </a:lnTo>
                    <a:lnTo>
                      <a:pt x="82" y="1606"/>
                    </a:lnTo>
                    <a:lnTo>
                      <a:pt x="38" y="1549"/>
                    </a:lnTo>
                    <a:lnTo>
                      <a:pt x="10" y="1482"/>
                    </a:lnTo>
                    <a:lnTo>
                      <a:pt x="0" y="1407"/>
                    </a:lnTo>
                    <a:lnTo>
                      <a:pt x="0" y="282"/>
                    </a:lnTo>
                    <a:close/>
                  </a:path>
                </a:pathLst>
              </a:custGeom>
              <a:noFill/>
              <a:ln w="25400">
                <a:solidFill>
                  <a:srgbClr val="08509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83" name="Group 32"/>
            <p:cNvGrpSpPr>
              <a:grpSpLocks/>
            </p:cNvGrpSpPr>
            <p:nvPr/>
          </p:nvGrpSpPr>
          <p:grpSpPr bwMode="auto">
            <a:xfrm>
              <a:off x="4275" y="6065"/>
              <a:ext cx="1238" cy="992"/>
              <a:chOff x="4275" y="6065"/>
              <a:chExt cx="1238" cy="992"/>
            </a:xfrm>
          </p:grpSpPr>
          <p:sp>
            <p:nvSpPr>
              <p:cNvPr id="15384" name="Freeform 33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198 w 1238"/>
                  <a:gd name="T1" fmla="*/ 910 h 992"/>
                  <a:gd name="T2" fmla="*/ 1088 w 1238"/>
                  <a:gd name="T3" fmla="*/ 974 h 992"/>
                  <a:gd name="T4" fmla="*/ 1086 w 1238"/>
                  <a:gd name="T5" fmla="*/ 980 h 992"/>
                  <a:gd name="T6" fmla="*/ 1092 w 1238"/>
                  <a:gd name="T7" fmla="*/ 990 h 992"/>
                  <a:gd name="T8" fmla="*/ 1098 w 1238"/>
                  <a:gd name="T9" fmla="*/ 991 h 992"/>
                  <a:gd name="T10" fmla="*/ 1220 w 1238"/>
                  <a:gd name="T11" fmla="*/ 920 h 992"/>
                  <a:gd name="T12" fmla="*/ 1218 w 1238"/>
                  <a:gd name="T13" fmla="*/ 920 h 992"/>
                  <a:gd name="T14" fmla="*/ 1218 w 1238"/>
                  <a:gd name="T15" fmla="*/ 919 h 992"/>
                  <a:gd name="T16" fmla="*/ 1213 w 1238"/>
                  <a:gd name="T17" fmla="*/ 919 h 992"/>
                  <a:gd name="T18" fmla="*/ 1198 w 1238"/>
                  <a:gd name="T19" fmla="*/ 910 h 9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38"/>
                  <a:gd name="T31" fmla="*/ 0 h 992"/>
                  <a:gd name="T32" fmla="*/ 1238 w 1238"/>
                  <a:gd name="T33" fmla="*/ 992 h 9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38" h="992">
                    <a:moveTo>
                      <a:pt x="1198" y="910"/>
                    </a:moveTo>
                    <a:lnTo>
                      <a:pt x="1088" y="974"/>
                    </a:lnTo>
                    <a:lnTo>
                      <a:pt x="1086" y="980"/>
                    </a:lnTo>
                    <a:lnTo>
                      <a:pt x="1092" y="990"/>
                    </a:lnTo>
                    <a:lnTo>
                      <a:pt x="1098" y="991"/>
                    </a:lnTo>
                    <a:lnTo>
                      <a:pt x="1220" y="920"/>
                    </a:lnTo>
                    <a:lnTo>
                      <a:pt x="1218" y="920"/>
                    </a:lnTo>
                    <a:lnTo>
                      <a:pt x="1218" y="919"/>
                    </a:lnTo>
                    <a:lnTo>
                      <a:pt x="1213" y="919"/>
                    </a:lnTo>
                    <a:lnTo>
                      <a:pt x="1198" y="91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5" name="Freeform 35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220 w 1238"/>
                  <a:gd name="T1" fmla="*/ 900 h 992"/>
                  <a:gd name="T2" fmla="*/ 1218 w 1238"/>
                  <a:gd name="T3" fmla="*/ 900 h 992"/>
                  <a:gd name="T4" fmla="*/ 1218 w 1238"/>
                  <a:gd name="T5" fmla="*/ 920 h 992"/>
                  <a:gd name="T6" fmla="*/ 1220 w 1238"/>
                  <a:gd name="T7" fmla="*/ 920 h 992"/>
                  <a:gd name="T8" fmla="*/ 1238 w 1238"/>
                  <a:gd name="T9" fmla="*/ 910 h 992"/>
                  <a:gd name="T10" fmla="*/ 1220 w 1238"/>
                  <a:gd name="T11" fmla="*/ 900 h 9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38"/>
                  <a:gd name="T19" fmla="*/ 0 h 992"/>
                  <a:gd name="T20" fmla="*/ 1238 w 1238"/>
                  <a:gd name="T21" fmla="*/ 992 h 9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38" h="992">
                    <a:moveTo>
                      <a:pt x="1220" y="900"/>
                    </a:moveTo>
                    <a:lnTo>
                      <a:pt x="1218" y="900"/>
                    </a:lnTo>
                    <a:lnTo>
                      <a:pt x="1218" y="920"/>
                    </a:lnTo>
                    <a:lnTo>
                      <a:pt x="1220" y="920"/>
                    </a:lnTo>
                    <a:lnTo>
                      <a:pt x="1238" y="910"/>
                    </a:lnTo>
                    <a:lnTo>
                      <a:pt x="1220" y="90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6" name="Freeform 36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213 w 1238"/>
                  <a:gd name="T1" fmla="*/ 901 h 992"/>
                  <a:gd name="T2" fmla="*/ 1198 w 1238"/>
                  <a:gd name="T3" fmla="*/ 910 h 992"/>
                  <a:gd name="T4" fmla="*/ 1213 w 1238"/>
                  <a:gd name="T5" fmla="*/ 919 h 992"/>
                  <a:gd name="T6" fmla="*/ 1213 w 1238"/>
                  <a:gd name="T7" fmla="*/ 901 h 9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8"/>
                  <a:gd name="T13" fmla="*/ 0 h 992"/>
                  <a:gd name="T14" fmla="*/ 1238 w 1238"/>
                  <a:gd name="T15" fmla="*/ 992 h 9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8" h="992">
                    <a:moveTo>
                      <a:pt x="1213" y="901"/>
                    </a:moveTo>
                    <a:lnTo>
                      <a:pt x="1198" y="910"/>
                    </a:lnTo>
                    <a:lnTo>
                      <a:pt x="1213" y="919"/>
                    </a:lnTo>
                    <a:lnTo>
                      <a:pt x="1213" y="901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7" name="Freeform 37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218 w 1238"/>
                  <a:gd name="T1" fmla="*/ 901 h 992"/>
                  <a:gd name="T2" fmla="*/ 1213 w 1238"/>
                  <a:gd name="T3" fmla="*/ 901 h 992"/>
                  <a:gd name="T4" fmla="*/ 1213 w 1238"/>
                  <a:gd name="T5" fmla="*/ 919 h 992"/>
                  <a:gd name="T6" fmla="*/ 1218 w 1238"/>
                  <a:gd name="T7" fmla="*/ 919 h 992"/>
                  <a:gd name="T8" fmla="*/ 1218 w 1238"/>
                  <a:gd name="T9" fmla="*/ 901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8"/>
                  <a:gd name="T16" fmla="*/ 0 h 992"/>
                  <a:gd name="T17" fmla="*/ 1238 w 1238"/>
                  <a:gd name="T18" fmla="*/ 992 h 9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8" h="992">
                    <a:moveTo>
                      <a:pt x="1218" y="901"/>
                    </a:moveTo>
                    <a:lnTo>
                      <a:pt x="1213" y="901"/>
                    </a:lnTo>
                    <a:lnTo>
                      <a:pt x="1213" y="919"/>
                    </a:lnTo>
                    <a:lnTo>
                      <a:pt x="1218" y="919"/>
                    </a:lnTo>
                    <a:lnTo>
                      <a:pt x="1218" y="901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8" name="Freeform 38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629 w 1238"/>
                  <a:gd name="T1" fmla="*/ 900 h 992"/>
                  <a:gd name="T2" fmla="*/ 619 w 1238"/>
                  <a:gd name="T3" fmla="*/ 900 h 992"/>
                  <a:gd name="T4" fmla="*/ 629 w 1238"/>
                  <a:gd name="T5" fmla="*/ 910 h 992"/>
                  <a:gd name="T6" fmla="*/ 629 w 1238"/>
                  <a:gd name="T7" fmla="*/ 900 h 9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8"/>
                  <a:gd name="T13" fmla="*/ 0 h 992"/>
                  <a:gd name="T14" fmla="*/ 1238 w 1238"/>
                  <a:gd name="T15" fmla="*/ 992 h 9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8" h="992">
                    <a:moveTo>
                      <a:pt x="629" y="900"/>
                    </a:moveTo>
                    <a:lnTo>
                      <a:pt x="619" y="900"/>
                    </a:lnTo>
                    <a:lnTo>
                      <a:pt x="629" y="910"/>
                    </a:lnTo>
                    <a:lnTo>
                      <a:pt x="629" y="90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9" name="Freeform 39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181 w 1238"/>
                  <a:gd name="T1" fmla="*/ 900 h 992"/>
                  <a:gd name="T2" fmla="*/ 629 w 1238"/>
                  <a:gd name="T3" fmla="*/ 900 h 992"/>
                  <a:gd name="T4" fmla="*/ 629 w 1238"/>
                  <a:gd name="T5" fmla="*/ 910 h 992"/>
                  <a:gd name="T6" fmla="*/ 1198 w 1238"/>
                  <a:gd name="T7" fmla="*/ 910 h 992"/>
                  <a:gd name="T8" fmla="*/ 1181 w 1238"/>
                  <a:gd name="T9" fmla="*/ 900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8"/>
                  <a:gd name="T16" fmla="*/ 0 h 992"/>
                  <a:gd name="T17" fmla="*/ 1238 w 1238"/>
                  <a:gd name="T18" fmla="*/ 992 h 9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8" h="992">
                    <a:moveTo>
                      <a:pt x="1181" y="900"/>
                    </a:moveTo>
                    <a:lnTo>
                      <a:pt x="629" y="900"/>
                    </a:lnTo>
                    <a:lnTo>
                      <a:pt x="629" y="910"/>
                    </a:lnTo>
                    <a:lnTo>
                      <a:pt x="1198" y="910"/>
                    </a:lnTo>
                    <a:lnTo>
                      <a:pt x="1181" y="90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0" name="Freeform 40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098 w 1238"/>
                  <a:gd name="T1" fmla="*/ 829 h 992"/>
                  <a:gd name="T2" fmla="*/ 1092 w 1238"/>
                  <a:gd name="T3" fmla="*/ 830 h 992"/>
                  <a:gd name="T4" fmla="*/ 1086 w 1238"/>
                  <a:gd name="T5" fmla="*/ 840 h 992"/>
                  <a:gd name="T6" fmla="*/ 1088 w 1238"/>
                  <a:gd name="T7" fmla="*/ 846 h 992"/>
                  <a:gd name="T8" fmla="*/ 1198 w 1238"/>
                  <a:gd name="T9" fmla="*/ 910 h 992"/>
                  <a:gd name="T10" fmla="*/ 1213 w 1238"/>
                  <a:gd name="T11" fmla="*/ 901 h 992"/>
                  <a:gd name="T12" fmla="*/ 1218 w 1238"/>
                  <a:gd name="T13" fmla="*/ 901 h 992"/>
                  <a:gd name="T14" fmla="*/ 1218 w 1238"/>
                  <a:gd name="T15" fmla="*/ 900 h 992"/>
                  <a:gd name="T16" fmla="*/ 1220 w 1238"/>
                  <a:gd name="T17" fmla="*/ 900 h 992"/>
                  <a:gd name="T18" fmla="*/ 1098 w 1238"/>
                  <a:gd name="T19" fmla="*/ 829 h 9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38"/>
                  <a:gd name="T31" fmla="*/ 0 h 992"/>
                  <a:gd name="T32" fmla="*/ 1238 w 1238"/>
                  <a:gd name="T33" fmla="*/ 992 h 9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38" h="992">
                    <a:moveTo>
                      <a:pt x="1098" y="829"/>
                    </a:moveTo>
                    <a:lnTo>
                      <a:pt x="1092" y="830"/>
                    </a:lnTo>
                    <a:lnTo>
                      <a:pt x="1086" y="840"/>
                    </a:lnTo>
                    <a:lnTo>
                      <a:pt x="1088" y="846"/>
                    </a:lnTo>
                    <a:lnTo>
                      <a:pt x="1198" y="910"/>
                    </a:lnTo>
                    <a:lnTo>
                      <a:pt x="1213" y="901"/>
                    </a:lnTo>
                    <a:lnTo>
                      <a:pt x="1218" y="901"/>
                    </a:lnTo>
                    <a:lnTo>
                      <a:pt x="1218" y="900"/>
                    </a:lnTo>
                    <a:lnTo>
                      <a:pt x="1220" y="900"/>
                    </a:lnTo>
                    <a:lnTo>
                      <a:pt x="1098" y="829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1" name="Freeform 41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624 w 1238"/>
                  <a:gd name="T1" fmla="*/ 0 h 992"/>
                  <a:gd name="T2" fmla="*/ 0 w 1238"/>
                  <a:gd name="T3" fmla="*/ 0 h 992"/>
                  <a:gd name="T4" fmla="*/ 0 w 1238"/>
                  <a:gd name="T5" fmla="*/ 20 h 992"/>
                  <a:gd name="T6" fmla="*/ 609 w 1238"/>
                  <a:gd name="T7" fmla="*/ 20 h 992"/>
                  <a:gd name="T8" fmla="*/ 609 w 1238"/>
                  <a:gd name="T9" fmla="*/ 10 h 992"/>
                  <a:gd name="T10" fmla="*/ 629 w 1238"/>
                  <a:gd name="T11" fmla="*/ 10 h 992"/>
                  <a:gd name="T12" fmla="*/ 629 w 1238"/>
                  <a:gd name="T13" fmla="*/ 4 h 992"/>
                  <a:gd name="T14" fmla="*/ 624 w 1238"/>
                  <a:gd name="T15" fmla="*/ 0 h 9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38"/>
                  <a:gd name="T25" fmla="*/ 0 h 992"/>
                  <a:gd name="T26" fmla="*/ 1238 w 1238"/>
                  <a:gd name="T27" fmla="*/ 992 h 9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38" h="992">
                    <a:moveTo>
                      <a:pt x="624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609" y="20"/>
                    </a:lnTo>
                    <a:lnTo>
                      <a:pt x="609" y="10"/>
                    </a:lnTo>
                    <a:lnTo>
                      <a:pt x="629" y="10"/>
                    </a:lnTo>
                    <a:lnTo>
                      <a:pt x="629" y="4"/>
                    </a:lnTo>
                    <a:lnTo>
                      <a:pt x="624" y="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2" name="Freeform 42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629 w 1238"/>
                  <a:gd name="T1" fmla="*/ 10 h 992"/>
                  <a:gd name="T2" fmla="*/ 609 w 1238"/>
                  <a:gd name="T3" fmla="*/ 10 h 992"/>
                  <a:gd name="T4" fmla="*/ 619 w 1238"/>
                  <a:gd name="T5" fmla="*/ 20 h 992"/>
                  <a:gd name="T6" fmla="*/ 629 w 1238"/>
                  <a:gd name="T7" fmla="*/ 20 h 992"/>
                  <a:gd name="T8" fmla="*/ 629 w 1238"/>
                  <a:gd name="T9" fmla="*/ 10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8"/>
                  <a:gd name="T16" fmla="*/ 0 h 992"/>
                  <a:gd name="T17" fmla="*/ 1238 w 1238"/>
                  <a:gd name="T18" fmla="*/ 992 h 9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8" h="992">
                    <a:moveTo>
                      <a:pt x="629" y="10"/>
                    </a:moveTo>
                    <a:lnTo>
                      <a:pt x="609" y="10"/>
                    </a:lnTo>
                    <a:lnTo>
                      <a:pt x="619" y="20"/>
                    </a:lnTo>
                    <a:lnTo>
                      <a:pt x="629" y="20"/>
                    </a:lnTo>
                    <a:lnTo>
                      <a:pt x="629" y="1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365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b="1">
                <a:solidFill>
                  <a:srgbClr val="08017B"/>
                </a:solidFill>
                <a:ea typeface="Arial" charset="0"/>
                <a:cs typeface="Times New Roman" pitchFamily="18" charset="0"/>
              </a:rPr>
              <a:t>Важно: </a:t>
            </a:r>
            <a:r>
              <a:rPr lang="ru-RU" altLang="ru-RU">
                <a:solidFill>
                  <a:srgbClr val="08017B"/>
                </a:solidFill>
                <a:ea typeface="Arial" charset="0"/>
                <a:cs typeface="Times New Roman" pitchFamily="18" charset="0"/>
              </a:rPr>
              <a:t>Обязательное требование, предъявляемое к составлению и</a:t>
            </a:r>
            <a:endParaRPr lang="ru-RU" altLang="ru-RU" sz="800">
              <a:ea typeface="Arial" charset="0"/>
              <a:cs typeface="Times New Roman" pitchFamily="18" charset="0"/>
            </a:endParaRPr>
          </a:p>
          <a:p>
            <a:r>
              <a:rPr lang="ru-RU" altLang="ru-RU">
                <a:solidFill>
                  <a:srgbClr val="08017B"/>
                </a:solidFill>
                <a:ea typeface="Arial" charset="0"/>
                <a:cs typeface="Times New Roman" pitchFamily="18" charset="0"/>
              </a:rPr>
              <a:t>утверждению бюджета–это его сбалансированность.</a:t>
            </a:r>
            <a:endParaRPr lang="ru-RU" altLang="ru-RU">
              <a:ea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tx2"/>
                </a:solidFill>
                <a:latin typeface="Arial Black" pitchFamily="34" charset="0"/>
              </a:rPr>
              <a:t>Основные понятия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2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dirty="0" smtClean="0"/>
              <a:t>→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бюджета основывается 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 Константиновского городского поселения 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</a:t>
            </a:r>
          </a:p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</a:t>
            </a:r>
          </a:p>
          <a:p>
            <a:pPr>
              <a:buFont typeface="Arial" charset="0"/>
              <a:buNone/>
              <a:defRPr/>
            </a:pP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grpSp>
        <p:nvGrpSpPr>
          <p:cNvPr id="16388" name="Group 2"/>
          <p:cNvGrpSpPr>
            <a:grpSpLocks/>
          </p:cNvGrpSpPr>
          <p:nvPr/>
        </p:nvGrpSpPr>
        <p:grpSpPr bwMode="auto">
          <a:xfrm>
            <a:off x="428625" y="0"/>
            <a:ext cx="7999413" cy="6091238"/>
            <a:chOff x="-131" y="0"/>
            <a:chExt cx="14531" cy="9818"/>
          </a:xfrm>
        </p:grpSpPr>
        <p:pic>
          <p:nvPicPr>
            <p:cNvPr id="1638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71" y="6975"/>
              <a:ext cx="4152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"/>
              <a:ext cx="1440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3" y="0"/>
              <a:ext cx="7467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4317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31" y="461"/>
              <a:ext cx="14403" cy="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876" y="7070"/>
              <a:ext cx="3679" cy="2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95" name="Group 9"/>
            <p:cNvGrpSpPr>
              <a:grpSpLocks/>
            </p:cNvGrpSpPr>
            <p:nvPr/>
          </p:nvGrpSpPr>
          <p:grpSpPr bwMode="auto">
            <a:xfrm>
              <a:off x="9900" y="6975"/>
              <a:ext cx="3853" cy="2813"/>
              <a:chOff x="9900" y="6975"/>
              <a:chExt cx="3853" cy="2813"/>
            </a:xfrm>
          </p:grpSpPr>
          <p:sp>
            <p:nvSpPr>
              <p:cNvPr id="16396" name="Freeform 10"/>
              <p:cNvSpPr>
                <a:spLocks/>
              </p:cNvSpPr>
              <p:nvPr/>
            </p:nvSpPr>
            <p:spPr bwMode="auto">
              <a:xfrm>
                <a:off x="9900" y="6975"/>
                <a:ext cx="3631" cy="113"/>
              </a:xfrm>
              <a:custGeom>
                <a:avLst/>
                <a:gdLst>
                  <a:gd name="T0" fmla="*/ 3399 w 3631"/>
                  <a:gd name="T1" fmla="*/ 0 h 2701"/>
                  <a:gd name="T2" fmla="*/ 232 w 3631"/>
                  <a:gd name="T3" fmla="*/ 0 h 2701"/>
                  <a:gd name="T4" fmla="*/ 159 w 3631"/>
                  <a:gd name="T5" fmla="*/ 0 h 2701"/>
                  <a:gd name="T6" fmla="*/ 95 w 3631"/>
                  <a:gd name="T7" fmla="*/ 0 h 2701"/>
                  <a:gd name="T8" fmla="*/ 45 w 3631"/>
                  <a:gd name="T9" fmla="*/ 0 h 2701"/>
                  <a:gd name="T10" fmla="*/ 12 w 3631"/>
                  <a:gd name="T11" fmla="*/ 0 h 2701"/>
                  <a:gd name="T12" fmla="*/ 0 w 3631"/>
                  <a:gd name="T13" fmla="*/ 0 h 2701"/>
                  <a:gd name="T14" fmla="*/ 0 w 3631"/>
                  <a:gd name="T15" fmla="*/ 0 h 2701"/>
                  <a:gd name="T16" fmla="*/ 12 w 3631"/>
                  <a:gd name="T17" fmla="*/ 0 h 2701"/>
                  <a:gd name="T18" fmla="*/ 45 w 3631"/>
                  <a:gd name="T19" fmla="*/ 0 h 2701"/>
                  <a:gd name="T20" fmla="*/ 95 w 3631"/>
                  <a:gd name="T21" fmla="*/ 0 h 2701"/>
                  <a:gd name="T22" fmla="*/ 159 w 3631"/>
                  <a:gd name="T23" fmla="*/ 0 h 2701"/>
                  <a:gd name="T24" fmla="*/ 232 w 3631"/>
                  <a:gd name="T25" fmla="*/ 0 h 2701"/>
                  <a:gd name="T26" fmla="*/ 3399 w 3631"/>
                  <a:gd name="T27" fmla="*/ 0 h 2701"/>
                  <a:gd name="T28" fmla="*/ 3472 w 3631"/>
                  <a:gd name="T29" fmla="*/ 0 h 2701"/>
                  <a:gd name="T30" fmla="*/ 3536 w 3631"/>
                  <a:gd name="T31" fmla="*/ 0 h 2701"/>
                  <a:gd name="T32" fmla="*/ 3586 w 3631"/>
                  <a:gd name="T33" fmla="*/ 0 h 2701"/>
                  <a:gd name="T34" fmla="*/ 3619 w 3631"/>
                  <a:gd name="T35" fmla="*/ 0 h 2701"/>
                  <a:gd name="T36" fmla="*/ 3631 w 3631"/>
                  <a:gd name="T37" fmla="*/ 0 h 2701"/>
                  <a:gd name="T38" fmla="*/ 3631 w 3631"/>
                  <a:gd name="T39" fmla="*/ 0 h 2701"/>
                  <a:gd name="T40" fmla="*/ 3619 w 3631"/>
                  <a:gd name="T41" fmla="*/ 0 h 2701"/>
                  <a:gd name="T42" fmla="*/ 3586 w 3631"/>
                  <a:gd name="T43" fmla="*/ 0 h 2701"/>
                  <a:gd name="T44" fmla="*/ 3536 w 3631"/>
                  <a:gd name="T45" fmla="*/ 0 h 2701"/>
                  <a:gd name="T46" fmla="*/ 3472 w 3631"/>
                  <a:gd name="T47" fmla="*/ 0 h 2701"/>
                  <a:gd name="T48" fmla="*/ 3399 w 3631"/>
                  <a:gd name="T49" fmla="*/ 0 h 27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31"/>
                  <a:gd name="T76" fmla="*/ 0 h 2701"/>
                  <a:gd name="T77" fmla="*/ 3631 w 3631"/>
                  <a:gd name="T78" fmla="*/ 2701 h 27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31" h="2701">
                    <a:moveTo>
                      <a:pt x="3399" y="0"/>
                    </a:moveTo>
                    <a:lnTo>
                      <a:pt x="232" y="0"/>
                    </a:lnTo>
                    <a:lnTo>
                      <a:pt x="159" y="12"/>
                    </a:lnTo>
                    <a:lnTo>
                      <a:pt x="95" y="45"/>
                    </a:lnTo>
                    <a:lnTo>
                      <a:pt x="45" y="95"/>
                    </a:lnTo>
                    <a:lnTo>
                      <a:pt x="12" y="159"/>
                    </a:lnTo>
                    <a:lnTo>
                      <a:pt x="0" y="233"/>
                    </a:lnTo>
                    <a:lnTo>
                      <a:pt x="0" y="2468"/>
                    </a:lnTo>
                    <a:lnTo>
                      <a:pt x="12" y="2542"/>
                    </a:lnTo>
                    <a:lnTo>
                      <a:pt x="45" y="2606"/>
                    </a:lnTo>
                    <a:lnTo>
                      <a:pt x="95" y="2656"/>
                    </a:lnTo>
                    <a:lnTo>
                      <a:pt x="159" y="2689"/>
                    </a:lnTo>
                    <a:lnTo>
                      <a:pt x="232" y="2701"/>
                    </a:lnTo>
                    <a:lnTo>
                      <a:pt x="3399" y="2701"/>
                    </a:lnTo>
                    <a:lnTo>
                      <a:pt x="3472" y="2689"/>
                    </a:lnTo>
                    <a:lnTo>
                      <a:pt x="3536" y="2656"/>
                    </a:lnTo>
                    <a:lnTo>
                      <a:pt x="3586" y="2606"/>
                    </a:lnTo>
                    <a:lnTo>
                      <a:pt x="3619" y="2542"/>
                    </a:lnTo>
                    <a:lnTo>
                      <a:pt x="3631" y="2468"/>
                    </a:lnTo>
                    <a:lnTo>
                      <a:pt x="3631" y="233"/>
                    </a:lnTo>
                    <a:lnTo>
                      <a:pt x="3619" y="159"/>
                    </a:lnTo>
                    <a:lnTo>
                      <a:pt x="3586" y="95"/>
                    </a:lnTo>
                    <a:lnTo>
                      <a:pt x="3536" y="45"/>
                    </a:lnTo>
                    <a:lnTo>
                      <a:pt x="3472" y="12"/>
                    </a:lnTo>
                    <a:lnTo>
                      <a:pt x="3399" y="0"/>
                    </a:lnTo>
                    <a:close/>
                  </a:path>
                </a:pathLst>
              </a:custGeom>
              <a:solidFill>
                <a:srgbClr val="ECE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16397" name="Picture 1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9990" y="7088"/>
                <a:ext cx="3763" cy="2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186737" cy="2714625"/>
          </a:xfrm>
          <a:extLst>
            <a:ext uri="{91240B29-F687-4F45-9708-019B960494DF}"/>
          </a:ex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Основные задачи и приоритетные направления бюджетной политики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8"/>
            <a:ext cx="8229600" cy="31972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Укрепление налогового потенциала Константиновского городского поселения, оптимизация бюджетных расходов, совершенствование контроля за эффективным использованием бюджетных средств.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umismaclub.com/imgs/a/e/u/v/t/russia_5000_rubles_1997_2010_unc_2_lg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2214563"/>
            <a:ext cx="8215312" cy="43957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92881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Основные характеристики бюджета Константиновского городского поселения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357188" y="2714625"/>
            <a:ext cx="1500187" cy="1000125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доходы</a:t>
            </a:r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2667000" y="2228850"/>
            <a:ext cx="914400" cy="571500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/>
              <a:t>2022 год</a:t>
            </a:r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092325" y="2714625"/>
            <a:ext cx="2032000" cy="1071563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162 994,3</a:t>
            </a:r>
            <a:endParaRPr lang="en-US" b="1" dirty="0" smtClean="0"/>
          </a:p>
          <a:p>
            <a:pPr algn="ctr" eaLnBrk="1" hangingPunct="1">
              <a:defRPr/>
            </a:pPr>
            <a:r>
              <a:rPr lang="ru-RU" b="1" dirty="0" smtClean="0"/>
              <a:t> </a:t>
            </a:r>
            <a:r>
              <a:rPr lang="ru-RU" b="1" dirty="0"/>
              <a:t>тыс. руб.</a:t>
            </a: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500063" y="4071938"/>
            <a:ext cx="1479550" cy="857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расходы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124075" y="3983038"/>
            <a:ext cx="2000250" cy="10350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175 021,0</a:t>
            </a:r>
            <a:endParaRPr lang="en-US" b="1" dirty="0" smtClean="0"/>
          </a:p>
          <a:p>
            <a:pPr algn="ctr" eaLnBrk="1" hangingPunct="1">
              <a:defRPr/>
            </a:pPr>
            <a:r>
              <a:rPr lang="ru-RU" b="1" dirty="0" smtClean="0"/>
              <a:t>тыс</a:t>
            </a:r>
            <a:r>
              <a:rPr lang="ru-RU" b="1" dirty="0"/>
              <a:t>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500063" y="5357813"/>
            <a:ext cx="1592262" cy="928687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дефицит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124075" y="5230813"/>
            <a:ext cx="2000250" cy="103346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12 026,7</a:t>
            </a:r>
            <a:r>
              <a:rPr lang="en-US" b="1" dirty="0" smtClean="0"/>
              <a:t> </a:t>
            </a:r>
          </a:p>
          <a:p>
            <a:pPr algn="ctr" eaLnBrk="1" hangingPunct="1">
              <a:defRPr/>
            </a:pPr>
            <a:r>
              <a:rPr lang="ru-RU" b="1" dirty="0" smtClean="0"/>
              <a:t>тыс. руб.</a:t>
            </a:r>
            <a:endParaRPr lang="ru-RU" b="1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5076825" y="2276475"/>
            <a:ext cx="881063" cy="525463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 </a:t>
            </a:r>
            <a:endParaRPr lang="ru-RU" dirty="0" smtClean="0"/>
          </a:p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r>
              <a:rPr lang="ru-RU" dirty="0" smtClean="0"/>
              <a:t>2023 год</a:t>
            </a:r>
          </a:p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4427984" y="2708920"/>
            <a:ext cx="2144712" cy="1033463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99 478,0</a:t>
            </a:r>
            <a:endParaRPr lang="en-US" b="1" dirty="0" smtClean="0"/>
          </a:p>
          <a:p>
            <a:pPr algn="ctr" eaLnBrk="1" hangingPunct="1">
              <a:defRPr/>
            </a:pPr>
            <a:r>
              <a:rPr lang="ru-RU" b="1" dirty="0" smtClean="0"/>
              <a:t>тыс</a:t>
            </a:r>
            <a:r>
              <a:rPr lang="ru-RU" b="1" dirty="0"/>
              <a:t>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4427538" y="3929063"/>
            <a:ext cx="2144712" cy="1033462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99 478,0</a:t>
            </a:r>
            <a:endParaRPr lang="en-US" b="1" dirty="0" smtClean="0"/>
          </a:p>
          <a:p>
            <a:pPr algn="ctr" eaLnBrk="1" hangingPunct="1">
              <a:defRPr/>
            </a:pPr>
            <a:r>
              <a:rPr lang="ru-RU" b="1" dirty="0" smtClean="0"/>
              <a:t>тыс</a:t>
            </a:r>
            <a:r>
              <a:rPr lang="ru-RU" b="1" dirty="0"/>
              <a:t>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4427538" y="5143500"/>
            <a:ext cx="2144712" cy="103346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0,0 тыс. руб.</a:t>
            </a:r>
          </a:p>
        </p:txBody>
      </p:sp>
      <p:sp>
        <p:nvSpPr>
          <p:cNvPr id="15" name="Прямоугольник с одним скругленным углом 14"/>
          <p:cNvSpPr/>
          <p:nvPr/>
        </p:nvSpPr>
        <p:spPr>
          <a:xfrm>
            <a:off x="7596188" y="2276475"/>
            <a:ext cx="720725" cy="525463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 </a:t>
            </a:r>
            <a:endParaRPr lang="ru-RU" dirty="0" smtClean="0"/>
          </a:p>
          <a:p>
            <a:pPr algn="ctr" eaLnBrk="1" hangingPunct="1">
              <a:defRPr/>
            </a:pPr>
            <a:r>
              <a:rPr lang="ru-RU" dirty="0" smtClean="0"/>
              <a:t>2024 год</a:t>
            </a:r>
            <a:endParaRPr lang="ru-RU" dirty="0"/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6929438" y="2714625"/>
            <a:ext cx="2000250" cy="1000125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116 469,9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тыс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 руб.</a:t>
            </a: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6929438" y="3786188"/>
            <a:ext cx="2000250" cy="1033462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 116 469,9</a:t>
            </a:r>
            <a:endParaRPr lang="en-US" b="1" dirty="0" smtClean="0"/>
          </a:p>
          <a:p>
            <a:pPr algn="ctr" eaLnBrk="1" hangingPunct="1">
              <a:defRPr/>
            </a:pPr>
            <a:r>
              <a:rPr lang="ru-RU" b="1" dirty="0" smtClean="0"/>
              <a:t> </a:t>
            </a:r>
            <a:r>
              <a:rPr lang="ru-RU" b="1" dirty="0"/>
              <a:t>тыс. руб.</a:t>
            </a: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6973888" y="5072063"/>
            <a:ext cx="1955800" cy="1033462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0,0 тыс. руб.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Основные параметры бюджета Константиновского городского поселения Константиновского района на </a:t>
            </a:r>
            <a:r>
              <a:rPr lang="ru-RU" sz="2400" b="1" dirty="0" smtClean="0">
                <a:solidFill>
                  <a:srgbClr val="0070C0"/>
                </a:solidFill>
              </a:rPr>
              <a:t>2022 -2024 </a:t>
            </a:r>
            <a:r>
              <a:rPr lang="ru-RU" sz="2400" b="1" dirty="0" smtClean="0">
                <a:solidFill>
                  <a:srgbClr val="0070C0"/>
                </a:solidFill>
              </a:rPr>
              <a:t>годы </a:t>
            </a:r>
            <a:r>
              <a:rPr lang="ru-RU" sz="1600" b="1" dirty="0" smtClean="0">
                <a:solidFill>
                  <a:srgbClr val="0070C0"/>
                </a:solidFill>
              </a:rPr>
              <a:t>тыс. рублей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18488" cy="4592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124"/>
                <a:gridCol w="1849120"/>
                <a:gridCol w="2054622"/>
                <a:gridCol w="2054622"/>
              </a:tblGrid>
              <a:tr h="37086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2022 (план)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2023 (план)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2024 (план)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37086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 Доходы</a:t>
                      </a:r>
                      <a:r>
                        <a:rPr lang="ru-RU" sz="1800" baseline="0" dirty="0" smtClean="0"/>
                        <a:t>, всего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162 994,3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99 478,0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116 469,9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370866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из них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1446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Налоговые</a:t>
                      </a:r>
                      <a:r>
                        <a:rPr lang="ru-RU" sz="1800" baseline="0" dirty="0" smtClean="0"/>
                        <a:t> и неналоговые доходы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82 320,3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84 401,1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86 378,9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64012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Безвозмездные поступления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80 674,0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15 076,9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30 091,0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37086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2.</a:t>
                      </a:r>
                      <a:r>
                        <a:rPr lang="ru-RU" sz="1800" baseline="0" dirty="0" smtClean="0"/>
                        <a:t> Расходы, всего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175 021,0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99 478,0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116 469,9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64012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3. Дефицит</a:t>
                      </a:r>
                      <a:r>
                        <a:rPr lang="ru-RU" sz="1800" baseline="0" dirty="0" smtClean="0"/>
                        <a:t> (-), </a:t>
                      </a:r>
                      <a:r>
                        <a:rPr lang="ru-RU" sz="1800" baseline="0" dirty="0" err="1" smtClean="0"/>
                        <a:t>профицит</a:t>
                      </a:r>
                      <a:r>
                        <a:rPr lang="ru-RU" sz="1800" baseline="0" dirty="0" smtClean="0"/>
                        <a:t> (+)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r>
                        <a:rPr lang="ru-RU" sz="1800" dirty="0" smtClean="0"/>
                        <a:t> 12 026,7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91446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4. Источники финансирования дефицита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 12 026,7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-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2726</TotalTime>
  <Words>968</Words>
  <Application>Microsoft Office PowerPoint</Application>
  <PresentationFormat>Экран (4:3)</PresentationFormat>
  <Paragraphs>200</Paragraphs>
  <Slides>27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Документ WordPad</vt:lpstr>
      <vt:lpstr>Слайд 1</vt:lpstr>
      <vt:lpstr>Слайд 2</vt:lpstr>
      <vt:lpstr>Слайд 3</vt:lpstr>
      <vt:lpstr>Основные понятия</vt:lpstr>
      <vt:lpstr>Основные понятия</vt:lpstr>
      <vt:lpstr>Основные понятия</vt:lpstr>
      <vt:lpstr>Основные задачи и приоритетные направления бюджетной политики</vt:lpstr>
      <vt:lpstr>Основные характеристики бюджета Константиновского городского поселения</vt:lpstr>
      <vt:lpstr>Основные параметры бюджета Константиновского городского поселения Константиновского района на 2022 -2024 годы тыс. рублей</vt:lpstr>
      <vt:lpstr>Доходы бюджета</vt:lpstr>
      <vt:lpstr>Динамика собственных доходов бюджета Константиновского городского поселения Константиновского района</vt:lpstr>
      <vt:lpstr>Динамика поступлений в бюджет Константиновского городского поселения Константиновского района налога на доходы физических лиц</vt:lpstr>
      <vt:lpstr>Динамика поступлений в бюджет Константиновского городского поселения Константиновского района земельного налога</vt:lpstr>
      <vt:lpstr>Динамика поступлений в бюджет Константиновского городского поселения Константиновского района транспортного налога</vt:lpstr>
      <vt:lpstr>Динамика поступлений в бюджет Константиновского городского поселения Константиновского района налога на имущество физических лиц</vt:lpstr>
      <vt:lpstr>Безвозмездные поступления из областного бюджета и бюджета Константиновского района</vt:lpstr>
      <vt:lpstr>Расходы бюджета</vt:lpstr>
      <vt:lpstr>Динамика расходов бюджета Константиновского городского поселения Константиновского района</vt:lpstr>
      <vt:lpstr>Муниципальные программы Константиновского городского поселения на  2022 год</vt:lpstr>
      <vt:lpstr>Структура расходов бюджета Константиновского городского поселения Константиновского района в 2022 году по разделам (Всего расходов  175 021,0 тыс.руб.)</vt:lpstr>
      <vt:lpstr>Слайд 21</vt:lpstr>
      <vt:lpstr>Слайд 22</vt:lpstr>
      <vt:lpstr>Слайд 23</vt:lpstr>
      <vt:lpstr>Слайд 24</vt:lpstr>
      <vt:lpstr>Слайд 25</vt:lpstr>
      <vt:lpstr>Расходы на финансовое обеспечение  выполнения муниципального задания  муниципальными бюджетными учреждениями  культуры </vt:lpstr>
      <vt:lpstr>Слайд 27</vt:lpstr>
    </vt:vector>
  </TitlesOfParts>
  <Company>Администрация Зерноградского городского поселения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Зерноградского городского поселения</dc:title>
  <dc:creator>Пользователь</dc:creator>
  <cp:lastModifiedBy>Хрипунова</cp:lastModifiedBy>
  <cp:revision>418</cp:revision>
  <dcterms:created xsi:type="dcterms:W3CDTF">2014-05-06T10:38:29Z</dcterms:created>
  <dcterms:modified xsi:type="dcterms:W3CDTF">2022-01-31T13:52:17Z</dcterms:modified>
</cp:coreProperties>
</file>