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9999"/>
    <a:srgbClr val="00FFCC"/>
    <a:srgbClr val="CC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-2.9320987654321007E-2"/>
                  <c:y val="-5.5555555555555546E-2"/>
                </c:manualLayout>
              </c:layout>
              <c:showVal val="1"/>
            </c:dLbl>
            <c:dLbl>
              <c:idx val="1"/>
              <c:layout>
                <c:manualLayout>
                  <c:x val="-2.3148148148148188E-2"/>
                  <c:y val="-4.7222222222222499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55335.6</c:v>
                </c:pt>
                <c:pt idx="1">
                  <c:v>245620.2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dLbls>
            <c:dLbl>
              <c:idx val="0"/>
              <c:layout>
                <c:manualLayout>
                  <c:x val="-3.0864197530864157E-3"/>
                  <c:y val="-1.6666666666666767E-2"/>
                </c:manualLayout>
              </c:layout>
              <c:showVal val="1"/>
            </c:dLbl>
            <c:dLbl>
              <c:idx val="1"/>
              <c:layout>
                <c:manualLayout>
                  <c:x val="-1.5432098765432213E-3"/>
                  <c:y val="-2.5000000000000116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63813.1</c:v>
                </c:pt>
                <c:pt idx="1">
                  <c:v>198219.4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-4.6296296296296389E-3"/>
                  <c:y val="-1.9444444444444445E-2"/>
                </c:manualLayout>
              </c:layout>
              <c:showVal val="1"/>
            </c:dLbl>
            <c:dLbl>
              <c:idx val="1"/>
              <c:layout>
                <c:manualLayout>
                  <c:x val="-1.6975308641975457E-2"/>
                  <c:y val="-5.5555555555555469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59280.7</c:v>
                </c:pt>
                <c:pt idx="1">
                  <c:v>168561.7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</c:v>
                </c:pt>
              </c:strCache>
            </c:strRef>
          </c:tx>
          <c:dLbls>
            <c:dLbl>
              <c:idx val="0"/>
              <c:layout>
                <c:manualLayout>
                  <c:x val="1.6975308641975342E-2"/>
                  <c:y val="-3.6111111111111156E-2"/>
                </c:manualLayout>
              </c:layout>
              <c:showVal val="1"/>
            </c:dLbl>
            <c:dLbl>
              <c:idx val="1"/>
              <c:layout>
                <c:manualLayout>
                  <c:x val="2.4691358024691405E-2"/>
                  <c:y val="-1.3888888888888914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78681.5</c:v>
                </c:pt>
                <c:pt idx="1">
                  <c:v>296730.5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2021</c:v>
                </c:pt>
              </c:strCache>
            </c:strRef>
          </c:tx>
          <c:dLbls>
            <c:dLbl>
              <c:idx val="0"/>
              <c:layout>
                <c:manualLayout>
                  <c:x val="3.0864197530864237E-2"/>
                  <c:y val="-4.4444444444444509E-2"/>
                </c:manualLayout>
              </c:layout>
              <c:showVal val="1"/>
            </c:dLbl>
            <c:dLbl>
              <c:idx val="1"/>
              <c:layout>
                <c:manualLayout>
                  <c:x val="3.7037037037037077E-2"/>
                  <c:y val="-4.1666666666666692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92693.9</c:v>
                </c:pt>
                <c:pt idx="1">
                  <c:v>130755.9</c:v>
                </c:pt>
              </c:numCache>
            </c:numRef>
          </c:val>
        </c:ser>
        <c:shape val="box"/>
        <c:axId val="77800960"/>
        <c:axId val="77802496"/>
        <c:axId val="0"/>
      </c:bar3DChart>
      <c:catAx>
        <c:axId val="77800960"/>
        <c:scaling>
          <c:orientation val="minMax"/>
        </c:scaling>
        <c:axPos val="b"/>
        <c:tickLblPos val="nextTo"/>
        <c:crossAx val="77802496"/>
        <c:crosses val="autoZero"/>
        <c:auto val="1"/>
        <c:lblAlgn val="ctr"/>
        <c:lblOffset val="100"/>
      </c:catAx>
      <c:valAx>
        <c:axId val="77802496"/>
        <c:scaling>
          <c:orientation val="minMax"/>
        </c:scaling>
        <c:axPos val="l"/>
        <c:majorGridlines/>
        <c:numFmt formatCode="General" sourceLinked="1"/>
        <c:tickLblPos val="nextTo"/>
        <c:crossAx val="7780096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доходов 39061.6 тыс. руб.</c:v>
                </c:pt>
              </c:strCache>
            </c:strRef>
          </c:tx>
          <c:explosion val="25"/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CCFF99"/>
              </a:solidFill>
            </c:spPr>
          </c:dPt>
          <c:dPt>
            <c:idx val="5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7"/>
            <c:spPr>
              <a:solidFill>
                <a:srgbClr val="FFFF00"/>
              </a:solidFill>
            </c:spPr>
          </c:dPt>
          <c:dPt>
            <c:idx val="8"/>
            <c:spPr>
              <a:solidFill>
                <a:srgbClr val="00FFCC"/>
              </a:solidFill>
            </c:spPr>
          </c:dPt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Доходы от использования имущества</c:v>
                </c:pt>
                <c:pt idx="2">
                  <c:v>ЕСХН</c:v>
                </c:pt>
                <c:pt idx="3">
                  <c:v>Налог на им. Физ. лиц</c:v>
                </c:pt>
                <c:pt idx="4">
                  <c:v>Земельный налог</c:v>
                </c:pt>
                <c:pt idx="5">
                  <c:v>Дох. от продажи зем.участков  и имущ</c:v>
                </c:pt>
                <c:pt idx="6">
                  <c:v>Штрафы</c:v>
                </c:pt>
                <c:pt idx="7">
                  <c:v>Акцизы</c:v>
                </c:pt>
                <c:pt idx="8">
                  <c:v>Транспортный налог</c:v>
                </c:pt>
                <c:pt idx="9">
                  <c:v>Прочие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19237.900000000001</c:v>
                </c:pt>
                <c:pt idx="1">
                  <c:v>13985.1</c:v>
                </c:pt>
                <c:pt idx="2">
                  <c:v>16189.8</c:v>
                </c:pt>
                <c:pt idx="3">
                  <c:v>3510</c:v>
                </c:pt>
                <c:pt idx="4">
                  <c:v>18821.7</c:v>
                </c:pt>
                <c:pt idx="5">
                  <c:v>1648.8</c:v>
                </c:pt>
                <c:pt idx="6">
                  <c:v>121.4</c:v>
                </c:pt>
                <c:pt idx="7">
                  <c:v>4084.8</c:v>
                </c:pt>
                <c:pt idx="8">
                  <c:v>14204.3</c:v>
                </c:pt>
                <c:pt idx="9">
                  <c:v>890.1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solidFill>
          <a:srgbClr val="FFFF99"/>
        </a:solidFill>
      </c:spPr>
    </c:floor>
    <c:sideWall>
      <c:spPr>
        <a:solidFill>
          <a:srgbClr val="FFFFCC"/>
        </a:solidFill>
      </c:spPr>
    </c:sideWall>
    <c:backWall>
      <c:spPr>
        <a:solidFill>
          <a:srgbClr val="FFFFCC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203970.1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59523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97702.8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123859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2021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66060.600000000006</c:v>
                </c:pt>
              </c:numCache>
            </c:numRef>
          </c:val>
        </c:ser>
        <c:shape val="cone"/>
        <c:axId val="78403456"/>
        <c:axId val="78404992"/>
        <c:axId val="0"/>
      </c:bar3DChart>
      <c:catAx>
        <c:axId val="78403456"/>
        <c:scaling>
          <c:orientation val="minMax"/>
        </c:scaling>
        <c:axPos val="b"/>
        <c:tickLblPos val="nextTo"/>
        <c:crossAx val="78404992"/>
        <c:crosses val="autoZero"/>
        <c:auto val="1"/>
        <c:lblAlgn val="ctr"/>
        <c:lblOffset val="100"/>
      </c:catAx>
      <c:valAx>
        <c:axId val="78404992"/>
        <c:scaling>
          <c:orientation val="minMax"/>
        </c:scaling>
        <c:axPos val="l"/>
        <c:majorGridlines/>
        <c:numFmt formatCode="0.0" sourceLinked="1"/>
        <c:tickLblPos val="nextTo"/>
        <c:crossAx val="7840345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9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8.863419850296507E-2"/>
          <c:y val="3.432633420822398E-2"/>
          <c:w val="0.7686953193350845"/>
          <c:h val="0.93134733158355265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256333.6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198255.2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171693.5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</c:v>
                </c:pt>
              </c:strCache>
            </c:strRef>
          </c:tx>
          <c:dLbls>
            <c:dLbl>
              <c:idx val="0"/>
              <c:layout>
                <c:manualLayout>
                  <c:x val="4.6296296296296315E-2"/>
                  <c:y val="0.23611111111111116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283343.8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2021</c:v>
                </c:pt>
              </c:strCache>
            </c:strRef>
          </c:tx>
          <c:dLbls>
            <c:dLbl>
              <c:idx val="0"/>
              <c:layout>
                <c:manualLayout>
                  <c:x val="7.098765432098772E-2"/>
                  <c:y val="-5.5555555555555775E-3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135550.29999999999</c:v>
                </c:pt>
              </c:numCache>
            </c:numRef>
          </c:val>
        </c:ser>
        <c:shape val="box"/>
        <c:axId val="78505088"/>
        <c:axId val="78506624"/>
        <c:axId val="78407424"/>
      </c:bar3DChart>
      <c:catAx>
        <c:axId val="78505088"/>
        <c:scaling>
          <c:orientation val="minMax"/>
        </c:scaling>
        <c:axPos val="b"/>
        <c:tickLblPos val="none"/>
        <c:crossAx val="78506624"/>
        <c:crosses val="autoZero"/>
        <c:auto val="1"/>
        <c:lblAlgn val="ctr"/>
        <c:lblOffset val="100"/>
      </c:catAx>
      <c:valAx>
        <c:axId val="785066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78505088"/>
        <c:crosses val="autoZero"/>
        <c:crossBetween val="between"/>
      </c:valAx>
      <c:serAx>
        <c:axId val="7840742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78506624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floor>
      <c:spPr>
        <a:solidFill>
          <a:srgbClr val="FFFF00"/>
        </a:solidFill>
      </c:spPr>
    </c:floor>
    <c:sideWall>
      <c:spPr>
        <a:solidFill>
          <a:schemeClr val="accent1">
            <a:lumMod val="20000"/>
            <a:lumOff val="80000"/>
          </a:schemeClr>
        </a:solidFill>
      </c:spPr>
    </c:sideWall>
    <c:backWall>
      <c:spPr>
        <a:solidFill>
          <a:schemeClr val="accent1">
            <a:lumMod val="20000"/>
            <a:lumOff val="80000"/>
          </a:schemeClr>
        </a:solidFill>
      </c:spPr>
    </c:backWall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Градостроительство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4"/>
              <c:layout>
                <c:manualLayout>
                  <c:x val="4.6296296296296349E-2"/>
                  <c:y val="-6.3888888888888898E-2"/>
                </c:manualLayout>
              </c:layout>
              <c:showVal val="1"/>
            </c:dLbl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146.5</c:v>
                </c:pt>
                <c:pt idx="1">
                  <c:v>208.4</c:v>
                </c:pt>
                <c:pt idx="2">
                  <c:v>246.7</c:v>
                </c:pt>
                <c:pt idx="3">
                  <c:v>276.2</c:v>
                </c:pt>
                <c:pt idx="4">
                  <c:v>343.3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 ЧС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dLbl>
              <c:idx val="3"/>
              <c:layout>
                <c:manualLayout>
                  <c:x val="1.3888888888888907E-2"/>
                  <c:y val="-6.1111111111111178E-2"/>
                </c:manualLayout>
              </c:layout>
              <c:showVal val="1"/>
            </c:dLbl>
            <c:dLbl>
              <c:idx val="4"/>
              <c:layout>
                <c:manualLayout>
                  <c:x val="-1.3888888888888892E-2"/>
                  <c:y val="-6.3888888888888898E-2"/>
                </c:manualLayout>
              </c:layout>
              <c:showVal val="1"/>
            </c:dLbl>
            <c:txPr>
              <a:bodyPr/>
              <a:lstStyle/>
              <a:p>
                <a:pPr>
                  <a:defRPr sz="1050" b="0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54.6</c:v>
                </c:pt>
                <c:pt idx="1">
                  <c:v>111.6</c:v>
                </c:pt>
                <c:pt idx="2">
                  <c:v>111.5</c:v>
                </c:pt>
                <c:pt idx="3">
                  <c:v>111.6</c:v>
                </c:pt>
                <c:pt idx="4">
                  <c:v>111.6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АСФ</c:v>
                </c:pt>
              </c:strCache>
            </c:strRef>
          </c:tx>
          <c:dLbls>
            <c:dLbl>
              <c:idx val="3"/>
              <c:layout>
                <c:manualLayout>
                  <c:x val="3.7037037037037056E-2"/>
                  <c:y val="-5.2777777777777764E-2"/>
                </c:manualLayout>
              </c:layout>
              <c:showVal val="1"/>
            </c:dLbl>
            <c:dLbl>
              <c:idx val="4"/>
              <c:layout>
                <c:manualLayout>
                  <c:x val="0.47222222222222232"/>
                  <c:y val="-1.9444444444444445E-2"/>
                </c:manualLayout>
              </c:layout>
              <c:spPr/>
              <c:txPr>
                <a:bodyPr/>
                <a:lstStyle/>
                <a:p>
                  <a:pPr>
                    <a:defRPr sz="1000" b="0" baseline="0"/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000" b="1" baseline="0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735</c:v>
                </c:pt>
                <c:pt idx="1">
                  <c:v>711.4</c:v>
                </c:pt>
                <c:pt idx="2">
                  <c:v>768.6</c:v>
                </c:pt>
                <c:pt idx="3">
                  <c:v>810.3</c:v>
                </c:pt>
                <c:pt idx="4">
                  <c:v>881.6</c:v>
                </c:pt>
              </c:numCache>
            </c:numRef>
          </c:val>
        </c:ser>
        <c:shape val="box"/>
        <c:axId val="78775808"/>
        <c:axId val="78777344"/>
        <c:axId val="0"/>
      </c:bar3DChart>
      <c:catAx>
        <c:axId val="7877580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78777344"/>
        <c:crosses val="autoZero"/>
        <c:auto val="1"/>
        <c:lblAlgn val="ctr"/>
        <c:lblOffset val="100"/>
      </c:catAx>
      <c:valAx>
        <c:axId val="78777344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877580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dLbls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25378.7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107184.1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3.0864197530864317E-3"/>
                  <c:y val="-5.5555555555555455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37596.9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</c:v>
                </c:pt>
              </c:strCache>
            </c:strRef>
          </c:tx>
          <c:dLbls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123859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2021</c:v>
                </c:pt>
              </c:strCache>
            </c:strRef>
          </c:tx>
          <c:dLbls>
            <c:txPr>
              <a:bodyPr/>
              <a:lstStyle/>
              <a:p>
                <a:pPr algn="ctr">
                  <a:defRPr lang="ru-RU"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32585.9</c:v>
                </c:pt>
              </c:numCache>
            </c:numRef>
          </c:val>
        </c:ser>
        <c:shape val="box"/>
        <c:axId val="78848000"/>
        <c:axId val="78849536"/>
        <c:axId val="0"/>
      </c:bar3DChart>
      <c:catAx>
        <c:axId val="78848000"/>
        <c:scaling>
          <c:orientation val="minMax"/>
        </c:scaling>
        <c:axPos val="b"/>
        <c:tickLblPos val="nextTo"/>
        <c:crossAx val="78849536"/>
        <c:crosses val="autoZero"/>
        <c:auto val="1"/>
        <c:lblAlgn val="ctr"/>
        <c:lblOffset val="100"/>
      </c:catAx>
      <c:valAx>
        <c:axId val="78849536"/>
        <c:scaling>
          <c:orientation val="minMax"/>
        </c:scaling>
        <c:axPos val="l"/>
        <c:majorGridlines/>
        <c:numFmt formatCode="General" sourceLinked="1"/>
        <c:tickLblPos val="nextTo"/>
        <c:crossAx val="7884800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8360F0-13B0-4562-9170-9E3E499123E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8ED272-3CD2-4C12-87DA-E07FEB250EB1}">
      <dgm:prSet phldrT="[Текст]" custT="1"/>
      <dgm:spPr/>
      <dgm:t>
        <a:bodyPr/>
        <a:lstStyle/>
        <a:p>
          <a:r>
            <a:rPr lang="ru-RU" sz="28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Направления бюджетной политики</a:t>
          </a:r>
          <a:endParaRPr lang="ru-RU" sz="2800" b="1" i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8F70628-794D-472D-A2AE-74BD3496291B}" type="parTrans" cxnId="{2975CB99-46F0-4FC8-986B-785E1A62DFCA}">
      <dgm:prSet/>
      <dgm:spPr/>
      <dgm:t>
        <a:bodyPr/>
        <a:lstStyle/>
        <a:p>
          <a:endParaRPr lang="ru-RU"/>
        </a:p>
      </dgm:t>
    </dgm:pt>
    <dgm:pt modelId="{E3984BE5-749D-4CC0-990C-9F74C0DF07D4}" type="sibTrans" cxnId="{2975CB99-46F0-4FC8-986B-785E1A62DFCA}">
      <dgm:prSet/>
      <dgm:spPr/>
      <dgm:t>
        <a:bodyPr/>
        <a:lstStyle/>
        <a:p>
          <a:endParaRPr lang="ru-RU"/>
        </a:p>
      </dgm:t>
    </dgm:pt>
    <dgm:pt modelId="{C1D03200-F847-4C85-BDE1-75313FF1AC7C}">
      <dgm:prSet phldrT="[Текст]" custT="1"/>
      <dgm:spPr/>
      <dgm:t>
        <a:bodyPr/>
        <a:lstStyle/>
        <a:p>
          <a:r>
            <a:rPr lang="ru-RU" sz="2800" b="0" i="1" dirty="0" smtClean="0">
              <a:latin typeface="Times New Roman" pitchFamily="18" charset="0"/>
              <a:cs typeface="Times New Roman" pitchFamily="18" charset="0"/>
            </a:rPr>
            <a:t>Наращивание налогового потенциала городского поселения</a:t>
          </a:r>
          <a:endParaRPr lang="ru-RU" sz="2800" b="0" i="1" dirty="0">
            <a:latin typeface="Times New Roman" pitchFamily="18" charset="0"/>
            <a:cs typeface="Times New Roman" pitchFamily="18" charset="0"/>
          </a:endParaRPr>
        </a:p>
      </dgm:t>
    </dgm:pt>
    <dgm:pt modelId="{AA9921B5-EE27-4001-BEF2-C9E3ED987961}" type="parTrans" cxnId="{B7AAC202-9703-45AF-8704-6E9DB544182E}">
      <dgm:prSet/>
      <dgm:spPr/>
      <dgm:t>
        <a:bodyPr/>
        <a:lstStyle/>
        <a:p>
          <a:endParaRPr lang="ru-RU"/>
        </a:p>
      </dgm:t>
    </dgm:pt>
    <dgm:pt modelId="{616F80F5-76C2-4BCE-A332-268420D294BD}" type="sibTrans" cxnId="{B7AAC202-9703-45AF-8704-6E9DB544182E}">
      <dgm:prSet/>
      <dgm:spPr/>
      <dgm:t>
        <a:bodyPr/>
        <a:lstStyle/>
        <a:p>
          <a:endParaRPr lang="ru-RU"/>
        </a:p>
      </dgm:t>
    </dgm:pt>
    <dgm:pt modelId="{A30F3A8D-B126-4D92-BB56-4D992CC1A9F3}">
      <dgm:prSet phldrT="[Текст]" custT="1"/>
      <dgm:spPr/>
      <dgm:t>
        <a:bodyPr/>
        <a:lstStyle/>
        <a:p>
          <a:r>
            <a:rPr lang="ru-RU" sz="24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Результаты исполнения по бюджету Константиновского городского поселения Константиновского района в </a:t>
          </a:r>
          <a:r>
            <a:rPr lang="ru-RU" sz="24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24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году</a:t>
          </a:r>
          <a:endParaRPr lang="ru-RU" sz="2400" b="1" i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C7973F3-C287-47FB-A496-63C1DFB58290}" type="parTrans" cxnId="{B307B299-937A-467C-855A-4D4DABF77EEF}">
      <dgm:prSet/>
      <dgm:spPr/>
      <dgm:t>
        <a:bodyPr/>
        <a:lstStyle/>
        <a:p>
          <a:endParaRPr lang="ru-RU"/>
        </a:p>
      </dgm:t>
    </dgm:pt>
    <dgm:pt modelId="{5A345152-AFB7-495B-8C80-463068823280}" type="sibTrans" cxnId="{B307B299-937A-467C-855A-4D4DABF77EEF}">
      <dgm:prSet/>
      <dgm:spPr/>
      <dgm:t>
        <a:bodyPr/>
        <a:lstStyle/>
        <a:p>
          <a:endParaRPr lang="ru-RU"/>
        </a:p>
      </dgm:t>
    </dgm:pt>
    <dgm:pt modelId="{A520C879-A2C5-425E-B176-D27882CEA366}">
      <dgm:prSet phldrT="[Текст]" custT="1"/>
      <dgm:spPr/>
      <dgm:t>
        <a:bodyPr/>
        <a:lstStyle/>
        <a:p>
          <a:pPr algn="l"/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Собственные доходы по налоговым и неналоговым поступлениям бюджета Константиновского городского поселения Константиновского района составили </a:t>
          </a:r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92 693,9 </a:t>
          </a:r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руб. или </a:t>
          </a:r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105,4 </a:t>
          </a:r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 к плану. Полученный объем доходов </a:t>
          </a:r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выше </a:t>
          </a:r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уровня прошлого года на </a:t>
          </a:r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14 012,4 </a:t>
          </a:r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200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CFC9D3-52F4-4164-9CB6-080D22C5F102}" type="parTrans" cxnId="{6DCF58E7-2FA3-4FD6-BA1E-CB835BDCA32E}">
      <dgm:prSet/>
      <dgm:spPr/>
      <dgm:t>
        <a:bodyPr/>
        <a:lstStyle/>
        <a:p>
          <a:endParaRPr lang="ru-RU"/>
        </a:p>
      </dgm:t>
    </dgm:pt>
    <dgm:pt modelId="{11052705-E2A2-4876-BAB4-BE45F390E7E6}" type="sibTrans" cxnId="{6DCF58E7-2FA3-4FD6-BA1E-CB835BDCA32E}">
      <dgm:prSet/>
      <dgm:spPr/>
      <dgm:t>
        <a:bodyPr/>
        <a:lstStyle/>
        <a:p>
          <a:endParaRPr lang="ru-RU"/>
        </a:p>
      </dgm:t>
    </dgm:pt>
    <dgm:pt modelId="{A08F7EF3-18D6-4661-B613-B490162EE8A2}" type="pres">
      <dgm:prSet presAssocID="{FE8360F0-13B0-4562-9170-9E3E499123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899F2A-CBC2-4B52-BDA1-61CCE675EA83}" type="pres">
      <dgm:prSet presAssocID="{258ED272-3CD2-4C12-87DA-E07FEB250EB1}" presName="linNode" presStyleCnt="0"/>
      <dgm:spPr/>
    </dgm:pt>
    <dgm:pt modelId="{345D0B5E-A1DE-4536-B3A5-A72C5E6DA05F}" type="pres">
      <dgm:prSet presAssocID="{258ED272-3CD2-4C12-87DA-E07FEB250EB1}" presName="parentText" presStyleLbl="node1" presStyleIdx="0" presStyleCnt="2" custScaleY="60123" custLinFactNeighborY="-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3D27BE-9460-4FA5-8071-996AA45C078F}" type="pres">
      <dgm:prSet presAssocID="{258ED272-3CD2-4C12-87DA-E07FEB250EB1}" presName="descendantText" presStyleLbl="alignAccFollowNode1" presStyleIdx="0" presStyleCnt="2" custScaleY="66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55B5F6-BAC2-49AE-A95A-DF7CB34DC17E}" type="pres">
      <dgm:prSet presAssocID="{E3984BE5-749D-4CC0-990C-9F74C0DF07D4}" presName="sp" presStyleCnt="0"/>
      <dgm:spPr/>
    </dgm:pt>
    <dgm:pt modelId="{4C4346F2-2731-4DD3-8653-6599F3C4EC58}" type="pres">
      <dgm:prSet presAssocID="{A30F3A8D-B126-4D92-BB56-4D992CC1A9F3}" presName="linNode" presStyleCnt="0"/>
      <dgm:spPr/>
    </dgm:pt>
    <dgm:pt modelId="{5E48308C-54F6-450C-90F7-201BFBA14C42}" type="pres">
      <dgm:prSet presAssocID="{A30F3A8D-B126-4D92-BB56-4D992CC1A9F3}" presName="parentText" presStyleLbl="node1" presStyleIdx="1" presStyleCnt="2" custScaleY="1360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57F12D-F5EF-47CC-9BB1-1EB6C75068BD}" type="pres">
      <dgm:prSet presAssocID="{A30F3A8D-B126-4D92-BB56-4D992CC1A9F3}" presName="descendantText" presStyleLbl="alignAccFollowNode1" presStyleIdx="1" presStyleCnt="2" custScaleY="162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17247F-CD03-4F8D-B731-2A353F34D6DB}" type="presOf" srcId="{A520C879-A2C5-425E-B176-D27882CEA366}" destId="{E857F12D-F5EF-47CC-9BB1-1EB6C75068BD}" srcOrd="0" destOrd="0" presId="urn:microsoft.com/office/officeart/2005/8/layout/vList5"/>
    <dgm:cxn modelId="{2975CB99-46F0-4FC8-986B-785E1A62DFCA}" srcId="{FE8360F0-13B0-4562-9170-9E3E499123EA}" destId="{258ED272-3CD2-4C12-87DA-E07FEB250EB1}" srcOrd="0" destOrd="0" parTransId="{C8F70628-794D-472D-A2AE-74BD3496291B}" sibTransId="{E3984BE5-749D-4CC0-990C-9F74C0DF07D4}"/>
    <dgm:cxn modelId="{11C59005-67CD-4F0C-96DC-FA252C73FABB}" type="presOf" srcId="{FE8360F0-13B0-4562-9170-9E3E499123EA}" destId="{A08F7EF3-18D6-4661-B613-B490162EE8A2}" srcOrd="0" destOrd="0" presId="urn:microsoft.com/office/officeart/2005/8/layout/vList5"/>
    <dgm:cxn modelId="{E3AFF7FC-2092-4831-BF93-19F5ABBFCFFE}" type="presOf" srcId="{C1D03200-F847-4C85-BDE1-75313FF1AC7C}" destId="{AE3D27BE-9460-4FA5-8071-996AA45C078F}" srcOrd="0" destOrd="0" presId="urn:microsoft.com/office/officeart/2005/8/layout/vList5"/>
    <dgm:cxn modelId="{5D3D93A6-AB95-4A70-8130-5F8D07ADA12E}" type="presOf" srcId="{258ED272-3CD2-4C12-87DA-E07FEB250EB1}" destId="{345D0B5E-A1DE-4536-B3A5-A72C5E6DA05F}" srcOrd="0" destOrd="0" presId="urn:microsoft.com/office/officeart/2005/8/layout/vList5"/>
    <dgm:cxn modelId="{6DCF58E7-2FA3-4FD6-BA1E-CB835BDCA32E}" srcId="{A30F3A8D-B126-4D92-BB56-4D992CC1A9F3}" destId="{A520C879-A2C5-425E-B176-D27882CEA366}" srcOrd="0" destOrd="0" parTransId="{F9CFC9D3-52F4-4164-9CB6-080D22C5F102}" sibTransId="{11052705-E2A2-4876-BAB4-BE45F390E7E6}"/>
    <dgm:cxn modelId="{B307B299-937A-467C-855A-4D4DABF77EEF}" srcId="{FE8360F0-13B0-4562-9170-9E3E499123EA}" destId="{A30F3A8D-B126-4D92-BB56-4D992CC1A9F3}" srcOrd="1" destOrd="0" parTransId="{5C7973F3-C287-47FB-A496-63C1DFB58290}" sibTransId="{5A345152-AFB7-495B-8C80-463068823280}"/>
    <dgm:cxn modelId="{B7AAC202-9703-45AF-8704-6E9DB544182E}" srcId="{258ED272-3CD2-4C12-87DA-E07FEB250EB1}" destId="{C1D03200-F847-4C85-BDE1-75313FF1AC7C}" srcOrd="0" destOrd="0" parTransId="{AA9921B5-EE27-4001-BEF2-C9E3ED987961}" sibTransId="{616F80F5-76C2-4BCE-A332-268420D294BD}"/>
    <dgm:cxn modelId="{E0AAAF82-00EE-4C21-956A-25C317180AAA}" type="presOf" srcId="{A30F3A8D-B126-4D92-BB56-4D992CC1A9F3}" destId="{5E48308C-54F6-450C-90F7-201BFBA14C42}" srcOrd="0" destOrd="0" presId="urn:microsoft.com/office/officeart/2005/8/layout/vList5"/>
    <dgm:cxn modelId="{79A595F7-81EE-41A6-BFCC-C8BF0C8FF946}" type="presParOf" srcId="{A08F7EF3-18D6-4661-B613-B490162EE8A2}" destId="{FF899F2A-CBC2-4B52-BDA1-61CCE675EA83}" srcOrd="0" destOrd="0" presId="urn:microsoft.com/office/officeart/2005/8/layout/vList5"/>
    <dgm:cxn modelId="{C90FC276-1E5E-4A0B-BCB2-A23224D3A763}" type="presParOf" srcId="{FF899F2A-CBC2-4B52-BDA1-61CCE675EA83}" destId="{345D0B5E-A1DE-4536-B3A5-A72C5E6DA05F}" srcOrd="0" destOrd="0" presId="urn:microsoft.com/office/officeart/2005/8/layout/vList5"/>
    <dgm:cxn modelId="{8FD03552-09C5-49CC-BB3E-1BF737857AC3}" type="presParOf" srcId="{FF899F2A-CBC2-4B52-BDA1-61CCE675EA83}" destId="{AE3D27BE-9460-4FA5-8071-996AA45C078F}" srcOrd="1" destOrd="0" presId="urn:microsoft.com/office/officeart/2005/8/layout/vList5"/>
    <dgm:cxn modelId="{D5583729-70F2-427F-B920-B384A4FDD8F5}" type="presParOf" srcId="{A08F7EF3-18D6-4661-B613-B490162EE8A2}" destId="{8955B5F6-BAC2-49AE-A95A-DF7CB34DC17E}" srcOrd="1" destOrd="0" presId="urn:microsoft.com/office/officeart/2005/8/layout/vList5"/>
    <dgm:cxn modelId="{EB22C664-78FE-411B-BA4A-C18155DAD4A6}" type="presParOf" srcId="{A08F7EF3-18D6-4661-B613-B490162EE8A2}" destId="{4C4346F2-2731-4DD3-8653-6599F3C4EC58}" srcOrd="2" destOrd="0" presId="urn:microsoft.com/office/officeart/2005/8/layout/vList5"/>
    <dgm:cxn modelId="{04D855BC-B59F-445A-83B1-37DC6148CDCB}" type="presParOf" srcId="{4C4346F2-2731-4DD3-8653-6599F3C4EC58}" destId="{5E48308C-54F6-450C-90F7-201BFBA14C42}" srcOrd="0" destOrd="0" presId="urn:microsoft.com/office/officeart/2005/8/layout/vList5"/>
    <dgm:cxn modelId="{4AFF65C0-3C45-4873-AA10-E7D536A75612}" type="presParOf" srcId="{4C4346F2-2731-4DD3-8653-6599F3C4EC58}" destId="{E857F12D-F5EF-47CC-9BB1-1EB6C75068B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3D27BE-9460-4FA5-8071-996AA45C078F}">
      <dsp:nvSpPr>
        <dsp:cNvPr id="0" name=""/>
        <dsp:cNvSpPr/>
      </dsp:nvSpPr>
      <dsp:spPr>
        <a:xfrm rot="5400000">
          <a:off x="4994733" y="-1948981"/>
          <a:ext cx="120278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i="1" kern="1200" dirty="0" smtClean="0">
              <a:latin typeface="Times New Roman" pitchFamily="18" charset="0"/>
              <a:cs typeface="Times New Roman" pitchFamily="18" charset="0"/>
            </a:rPr>
            <a:t>Наращивание налогового потенциала городского поселения</a:t>
          </a:r>
          <a:endParaRPr lang="ru-RU" sz="2800" b="0" i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994733" y="-1948981"/>
        <a:ext cx="1202789" cy="5266944"/>
      </dsp:txXfrm>
    </dsp:sp>
    <dsp:sp modelId="{345D0B5E-A1DE-4536-B3A5-A72C5E6DA05F}">
      <dsp:nvSpPr>
        <dsp:cNvPr id="0" name=""/>
        <dsp:cNvSpPr/>
      </dsp:nvSpPr>
      <dsp:spPr>
        <a:xfrm>
          <a:off x="0" y="6"/>
          <a:ext cx="2962656" cy="13650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Направления бюджетной политики</a:t>
          </a:r>
          <a:endParaRPr lang="ru-RU" sz="2800" b="1" i="1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6"/>
        <a:ext cx="2962656" cy="1365016"/>
      </dsp:txXfrm>
    </dsp:sp>
    <dsp:sp modelId="{E857F12D-F5EF-47CC-9BB1-1EB6C75068BD}">
      <dsp:nvSpPr>
        <dsp:cNvPr id="0" name=""/>
        <dsp:cNvSpPr/>
      </dsp:nvSpPr>
      <dsp:spPr>
        <a:xfrm rot="5400000">
          <a:off x="4115338" y="394367"/>
          <a:ext cx="2950649" cy="5261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Собственные доходы по налоговым и неналоговым поступлениям бюджета Константиновского городского поселения Константиновского района составили </a:t>
          </a: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92 693,9 </a:t>
          </a: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руб. или </a:t>
          </a: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105,4 </a:t>
          </a: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 к плану. Полученный объем доходов </a:t>
          </a: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выше </a:t>
          </a: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уровня прошлого года на </a:t>
          </a: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14 012,4 </a:t>
          </a: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2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115338" y="394367"/>
        <a:ext cx="2950649" cy="5261800"/>
      </dsp:txXfrm>
    </dsp:sp>
    <dsp:sp modelId="{5E48308C-54F6-450C-90F7-201BFBA14C42}">
      <dsp:nvSpPr>
        <dsp:cNvPr id="0" name=""/>
        <dsp:cNvSpPr/>
      </dsp:nvSpPr>
      <dsp:spPr>
        <a:xfrm>
          <a:off x="0" y="1480517"/>
          <a:ext cx="2959762" cy="3089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Результаты исполнения по бюджету Константиновского городского поселения Константиновского района в </a:t>
          </a:r>
          <a:r>
            <a:rPr lang="ru-RU" sz="24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24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году</a:t>
          </a:r>
          <a:endParaRPr lang="ru-RU" sz="2400" b="1" i="1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480517"/>
        <a:ext cx="2959762" cy="3089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16" name="Прямая соединительная линия 15"/>
        <cdr:cNvSpPr/>
      </cdr:nvSpPr>
      <cdr:spPr>
        <a:xfrm xmlns:a="http://schemas.openxmlformats.org/drawingml/2006/main" flipV="1">
          <a:off x="-500034" y="-192880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24" name="Прямая соединительная линия 23"/>
        <cdr:cNvSpPr/>
      </cdr:nvSpPr>
      <cdr:spPr>
        <a:xfrm xmlns:a="http://schemas.openxmlformats.org/drawingml/2006/main">
          <a:off x="-500034" y="-192880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0.10417</cdr:x>
      <cdr:y>0.14063</cdr:y>
    </cdr:from>
    <cdr:to>
      <cdr:x>0.34722</cdr:x>
      <cdr:y>0.21875</cdr:y>
    </cdr:to>
    <cdr:sp macro="" textlink="">
      <cdr:nvSpPr>
        <cdr:cNvPr id="43" name="TextBox 42"/>
        <cdr:cNvSpPr txBox="1"/>
      </cdr:nvSpPr>
      <cdr:spPr>
        <a:xfrm xmlns:a="http://schemas.openxmlformats.org/drawingml/2006/main">
          <a:off x="857256" y="642942"/>
          <a:ext cx="200026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0.48605</cdr:x>
      <cdr:y>0.19852</cdr:y>
    </cdr:from>
    <cdr:to>
      <cdr:x>0.53854</cdr:x>
      <cdr:y>0.21292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3999958" y="992722"/>
          <a:ext cx="432048" cy="72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0.48605</cdr:x>
      <cdr:y>0.28492</cdr:y>
    </cdr:from>
    <cdr:to>
      <cdr:x>0.55604</cdr:x>
      <cdr:y>0.34252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3999958" y="142477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C6F6F-3742-4913-8843-F8103E20857B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C6D2B-43D1-4F6F-8C56-22ACFBBB4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8364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6D2B-43D1-4F6F-8C56-22ACFBBB4DC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F58005-3AE5-44B3-8CAD-B47640C5BD9D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F58005-3AE5-44B3-8CAD-B47640C5BD9D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F58005-3AE5-44B3-8CAD-B47640C5BD9D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F58005-3AE5-44B3-8CAD-B47640C5BD9D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795324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Администрация Константиновского городского поселения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Исполнение бюджета Константиновского городского поселения  Константиновского района за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2021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год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</a:rPr>
              <a:t>Динамика расходов бюджета Константиновского городского поселения на дорожное хозяйство</a:t>
            </a:r>
            <a:endParaRPr lang="ru-RU" sz="28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32051871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Реализация утвержденных Главой Администрации Константиновского городского поселения основных направлений бюджетной и налоговой политики на </a:t>
            </a: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b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(Постановление от </a:t>
            </a: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29.10.2020 </a:t>
            </a: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697)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00024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428596" y="214290"/>
            <a:ext cx="8229601" cy="6643710"/>
            <a:chOff x="457199" y="1882774"/>
            <a:chExt cx="8229601" cy="4572001"/>
          </a:xfrm>
        </p:grpSpPr>
        <p:sp>
          <p:nvSpPr>
            <p:cNvPr id="7" name="Полилиния 6"/>
            <p:cNvSpPr/>
            <p:nvPr/>
          </p:nvSpPr>
          <p:spPr>
            <a:xfrm>
              <a:off x="457199" y="1882774"/>
              <a:ext cx="4186239" cy="2332043"/>
            </a:xfrm>
            <a:custGeom>
              <a:avLst/>
              <a:gdLst>
                <a:gd name="connsiteX0" fmla="*/ 0 w 2286000"/>
                <a:gd name="connsiteY0" fmla="*/ 0 h 4114800"/>
                <a:gd name="connsiteX1" fmla="*/ 1904992 w 2286000"/>
                <a:gd name="connsiteY1" fmla="*/ 0 h 4114800"/>
                <a:gd name="connsiteX2" fmla="*/ 2174405 w 2286000"/>
                <a:gd name="connsiteY2" fmla="*/ 111595 h 4114800"/>
                <a:gd name="connsiteX3" fmla="*/ 2285999 w 2286000"/>
                <a:gd name="connsiteY3" fmla="*/ 381009 h 4114800"/>
                <a:gd name="connsiteX4" fmla="*/ 2286000 w 2286000"/>
                <a:gd name="connsiteY4" fmla="*/ 4114800 h 4114800"/>
                <a:gd name="connsiteX5" fmla="*/ 0 w 2286000"/>
                <a:gd name="connsiteY5" fmla="*/ 4114800 h 4114800"/>
                <a:gd name="connsiteX6" fmla="*/ 0 w 2286000"/>
                <a:gd name="connsiteY6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0" h="4114800">
                  <a:moveTo>
                    <a:pt x="0" y="4114799"/>
                  </a:moveTo>
                  <a:lnTo>
                    <a:pt x="0" y="685815"/>
                  </a:lnTo>
                  <a:cubicBezTo>
                    <a:pt x="0" y="503925"/>
                    <a:pt x="22301" y="329485"/>
                    <a:pt x="61997" y="200872"/>
                  </a:cubicBezTo>
                  <a:cubicBezTo>
                    <a:pt x="101693" y="72256"/>
                    <a:pt x="155533" y="3"/>
                    <a:pt x="211672" y="3"/>
                  </a:cubicBezTo>
                  <a:cubicBezTo>
                    <a:pt x="903114" y="3"/>
                    <a:pt x="1594557" y="1"/>
                    <a:pt x="2286000" y="1"/>
                  </a:cubicBezTo>
                  <a:lnTo>
                    <a:pt x="2286000" y="4114799"/>
                  </a:lnTo>
                  <a:lnTo>
                    <a:pt x="0" y="411479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4" tIns="120905" rIns="120905" bIns="692403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700" kern="1200" dirty="0" smtClean="0"/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kern="1200" dirty="0" smtClean="0">
                  <a:solidFill>
                    <a:schemeClr val="accent4">
                      <a:lumMod val="50000"/>
                    </a:schemeClr>
                  </a:solidFill>
                </a:rPr>
                <a:t>Программно- целевой метод бюджетного планирования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kern="1200" dirty="0" smtClean="0"/>
                <a:t>В </a:t>
              </a:r>
              <a:r>
                <a:rPr lang="ru-RU" sz="1700" kern="1200" dirty="0" smtClean="0"/>
                <a:t>2021 </a:t>
              </a:r>
              <a:r>
                <a:rPr lang="ru-RU" sz="1700" kern="1200" dirty="0" smtClean="0"/>
                <a:t>году на реализацию </a:t>
              </a:r>
              <a:r>
                <a:rPr lang="ru-RU" sz="1700" kern="1200" dirty="0" smtClean="0"/>
                <a:t>11 </a:t>
              </a:r>
              <a:r>
                <a:rPr lang="ru-RU" sz="1700" kern="1200" dirty="0" smtClean="0"/>
                <a:t>муниципальных программ было направлено </a:t>
              </a:r>
              <a:r>
                <a:rPr lang="ru-RU" sz="1700" kern="1200" dirty="0" smtClean="0"/>
                <a:t>135,6 </a:t>
              </a:r>
              <a:r>
                <a:rPr lang="ru-RU" sz="1700" kern="1200" dirty="0" smtClean="0"/>
                <a:t>млн. руб. или 99,7 % общих расходов бюджета города</a:t>
              </a:r>
              <a:endParaRPr lang="ru-RU" sz="1700" kern="1200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4572000" y="1882775"/>
              <a:ext cx="4114800" cy="2163104"/>
            </a:xfrm>
            <a:custGeom>
              <a:avLst/>
              <a:gdLst>
                <a:gd name="connsiteX0" fmla="*/ 0 w 4114800"/>
                <a:gd name="connsiteY0" fmla="*/ 0 h 2286000"/>
                <a:gd name="connsiteX1" fmla="*/ 3733792 w 4114800"/>
                <a:gd name="connsiteY1" fmla="*/ 0 h 2286000"/>
                <a:gd name="connsiteX2" fmla="*/ 4003205 w 4114800"/>
                <a:gd name="connsiteY2" fmla="*/ 111595 h 2286000"/>
                <a:gd name="connsiteX3" fmla="*/ 4114799 w 4114800"/>
                <a:gd name="connsiteY3" fmla="*/ 381009 h 2286000"/>
                <a:gd name="connsiteX4" fmla="*/ 4114800 w 4114800"/>
                <a:gd name="connsiteY4" fmla="*/ 2286000 h 2286000"/>
                <a:gd name="connsiteX5" fmla="*/ 0 w 4114800"/>
                <a:gd name="connsiteY5" fmla="*/ 2286000 h 2286000"/>
                <a:gd name="connsiteX6" fmla="*/ 0 w 4114800"/>
                <a:gd name="connsiteY6" fmla="*/ 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14800" h="2286000">
                  <a:moveTo>
                    <a:pt x="0" y="0"/>
                  </a:moveTo>
                  <a:lnTo>
                    <a:pt x="3733792" y="0"/>
                  </a:lnTo>
                  <a:cubicBezTo>
                    <a:pt x="3834842" y="0"/>
                    <a:pt x="3931753" y="40142"/>
                    <a:pt x="4003205" y="111595"/>
                  </a:cubicBezTo>
                  <a:cubicBezTo>
                    <a:pt x="4074658" y="183048"/>
                    <a:pt x="4114799" y="279959"/>
                    <a:pt x="4114799" y="381009"/>
                  </a:cubicBezTo>
                  <a:cubicBezTo>
                    <a:pt x="4114799" y="1016006"/>
                    <a:pt x="4114800" y="1651003"/>
                    <a:pt x="4114800" y="2286000"/>
                  </a:cubicBezTo>
                  <a:lnTo>
                    <a:pt x="0" y="2286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4" tIns="120904" rIns="120904" bIns="692404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 smtClean="0">
                <a:solidFill>
                  <a:schemeClr val="accent4">
                    <a:lumMod val="50000"/>
                  </a:schemeClr>
                </a:solidFill>
              </a:endParaRP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dirty="0">
                <a:solidFill>
                  <a:schemeClr val="accent4">
                    <a:lumMod val="50000"/>
                  </a:schemeClr>
                </a:solidFill>
              </a:endParaRP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solidFill>
                    <a:schemeClr val="accent4">
                      <a:lumMod val="50000"/>
                    </a:schemeClr>
                  </a:solidFill>
                </a:rPr>
                <a:t>Привлечение инвестиций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/>
                <a:t>Расходы на развитие  инвестиционной деятельности в городском поселении составили  </a:t>
              </a:r>
              <a:r>
                <a:rPr lang="ru-RU" sz="1400" dirty="0" smtClean="0"/>
                <a:t>3,7 </a:t>
              </a:r>
              <a:r>
                <a:rPr lang="ru-RU" sz="1400" dirty="0" smtClean="0"/>
                <a:t>млн. руб. , что </a:t>
              </a:r>
              <a:r>
                <a:rPr lang="ru-RU" sz="1400" dirty="0" smtClean="0"/>
                <a:t>на 179,0 млн. рублей меньше </a:t>
              </a:r>
              <a:r>
                <a:rPr lang="ru-RU" sz="1400" dirty="0" smtClean="0"/>
                <a:t>по сравнению с </a:t>
              </a:r>
              <a:r>
                <a:rPr lang="ru-RU" sz="1400" dirty="0" smtClean="0"/>
                <a:t>2020 </a:t>
              </a:r>
              <a:r>
                <a:rPr lang="ru-RU" sz="1400" dirty="0" smtClean="0"/>
                <a:t>годом. Большую часть расходов  составили расходы на приобретение основных средств </a:t>
              </a:r>
              <a:r>
                <a:rPr lang="ru-RU" sz="1400" dirty="0" smtClean="0"/>
                <a:t>, строительство объектов ВКХ).</a:t>
              </a:r>
              <a:endParaRPr lang="ru-RU" sz="1400" kern="1200" dirty="0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457199" y="4045879"/>
              <a:ext cx="4114801" cy="2408896"/>
            </a:xfrm>
            <a:custGeom>
              <a:avLst/>
              <a:gdLst>
                <a:gd name="connsiteX0" fmla="*/ 0 w 4114800"/>
                <a:gd name="connsiteY0" fmla="*/ 0 h 2286000"/>
                <a:gd name="connsiteX1" fmla="*/ 3733792 w 4114800"/>
                <a:gd name="connsiteY1" fmla="*/ 0 h 2286000"/>
                <a:gd name="connsiteX2" fmla="*/ 4003205 w 4114800"/>
                <a:gd name="connsiteY2" fmla="*/ 111595 h 2286000"/>
                <a:gd name="connsiteX3" fmla="*/ 4114799 w 4114800"/>
                <a:gd name="connsiteY3" fmla="*/ 381009 h 2286000"/>
                <a:gd name="connsiteX4" fmla="*/ 4114800 w 4114800"/>
                <a:gd name="connsiteY4" fmla="*/ 2286000 h 2286000"/>
                <a:gd name="connsiteX5" fmla="*/ 0 w 4114800"/>
                <a:gd name="connsiteY5" fmla="*/ 2286000 h 2286000"/>
                <a:gd name="connsiteX6" fmla="*/ 0 w 4114800"/>
                <a:gd name="connsiteY6" fmla="*/ 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14800" h="2286000">
                  <a:moveTo>
                    <a:pt x="4114800" y="2286000"/>
                  </a:moveTo>
                  <a:lnTo>
                    <a:pt x="381008" y="2286000"/>
                  </a:lnTo>
                  <a:cubicBezTo>
                    <a:pt x="279958" y="2286000"/>
                    <a:pt x="183047" y="2245858"/>
                    <a:pt x="111595" y="2174405"/>
                  </a:cubicBezTo>
                  <a:cubicBezTo>
                    <a:pt x="40142" y="2102952"/>
                    <a:pt x="1" y="2006041"/>
                    <a:pt x="1" y="1904991"/>
                  </a:cubicBezTo>
                  <a:cubicBezTo>
                    <a:pt x="1" y="1269994"/>
                    <a:pt x="0" y="634997"/>
                    <a:pt x="0" y="0"/>
                  </a:cubicBezTo>
                  <a:lnTo>
                    <a:pt x="4114800" y="0"/>
                  </a:lnTo>
                  <a:lnTo>
                    <a:pt x="4114800" y="22860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4" tIns="692405" rIns="120904" bIns="120904" numCol="1" spcCol="1270" anchor="t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solidFill>
                    <a:schemeClr val="accent6">
                      <a:lumMod val="50000"/>
                    </a:schemeClr>
                  </a:solidFill>
                </a:rPr>
                <a:t>Формирование дорожного фонда Константиновского городского поселения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 smtClean="0"/>
                <a:t>Расходы городского бюджета на развитие дорожной деятельности в </a:t>
              </a:r>
              <a:r>
                <a:rPr lang="ru-RU" dirty="0" smtClean="0"/>
                <a:t>2021 </a:t>
              </a:r>
              <a:r>
                <a:rPr lang="ru-RU" dirty="0" smtClean="0"/>
                <a:t>году составили  </a:t>
              </a:r>
              <a:r>
                <a:rPr lang="ru-RU" dirty="0" smtClean="0"/>
                <a:t>32,6  </a:t>
              </a:r>
              <a:r>
                <a:rPr lang="ru-RU" dirty="0" smtClean="0"/>
                <a:t>млн. рублей или </a:t>
              </a:r>
              <a:r>
                <a:rPr lang="ru-RU" dirty="0" smtClean="0"/>
                <a:t>24,0 </a:t>
              </a:r>
              <a:r>
                <a:rPr lang="ru-RU" dirty="0" smtClean="0"/>
                <a:t>% от общего объема расходов</a:t>
              </a:r>
              <a:endParaRPr lang="ru-RU" kern="1200" dirty="0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4571999" y="4045879"/>
              <a:ext cx="4114800" cy="2408896"/>
            </a:xfrm>
            <a:custGeom>
              <a:avLst/>
              <a:gdLst>
                <a:gd name="connsiteX0" fmla="*/ 0 w 2286000"/>
                <a:gd name="connsiteY0" fmla="*/ 0 h 4114800"/>
                <a:gd name="connsiteX1" fmla="*/ 1904992 w 2286000"/>
                <a:gd name="connsiteY1" fmla="*/ 0 h 4114800"/>
                <a:gd name="connsiteX2" fmla="*/ 2174405 w 2286000"/>
                <a:gd name="connsiteY2" fmla="*/ 111595 h 4114800"/>
                <a:gd name="connsiteX3" fmla="*/ 2285999 w 2286000"/>
                <a:gd name="connsiteY3" fmla="*/ 381009 h 4114800"/>
                <a:gd name="connsiteX4" fmla="*/ 2286000 w 2286000"/>
                <a:gd name="connsiteY4" fmla="*/ 4114800 h 4114800"/>
                <a:gd name="connsiteX5" fmla="*/ 0 w 2286000"/>
                <a:gd name="connsiteY5" fmla="*/ 4114800 h 4114800"/>
                <a:gd name="connsiteX6" fmla="*/ 0 w 2286000"/>
                <a:gd name="connsiteY6" fmla="*/ 0 h 41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0" h="4114800">
                  <a:moveTo>
                    <a:pt x="2286000" y="1"/>
                  </a:moveTo>
                  <a:lnTo>
                    <a:pt x="2286000" y="3428985"/>
                  </a:lnTo>
                  <a:cubicBezTo>
                    <a:pt x="2286000" y="3610875"/>
                    <a:pt x="2263699" y="3785315"/>
                    <a:pt x="2224003" y="3913928"/>
                  </a:cubicBezTo>
                  <a:cubicBezTo>
                    <a:pt x="2184307" y="4042544"/>
                    <a:pt x="2130467" y="4114797"/>
                    <a:pt x="2074328" y="4114797"/>
                  </a:cubicBezTo>
                  <a:cubicBezTo>
                    <a:pt x="1382886" y="4114797"/>
                    <a:pt x="691443" y="4114799"/>
                    <a:pt x="0" y="4114799"/>
                  </a:cubicBezTo>
                  <a:lnTo>
                    <a:pt x="0" y="1"/>
                  </a:lnTo>
                  <a:lnTo>
                    <a:pt x="2286000" y="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4" tIns="692404" rIns="120904" bIns="120904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chemeClr val="accent6">
                      <a:lumMod val="50000"/>
                    </a:schemeClr>
                  </a:solidFill>
                </a:rPr>
                <a:t>Обеспечение сбалансированности бюджета Константиновского городского поселения</a:t>
              </a:r>
            </a:p>
            <a:p>
              <a:pPr lvl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/>
                <a:t>Собранием депутатов Константиновского городского поселения принято решение от </a:t>
              </a:r>
              <a:r>
                <a:rPr lang="ru-RU" sz="1400" dirty="0" smtClean="0"/>
                <a:t>29.12.2020 </a:t>
              </a:r>
              <a:r>
                <a:rPr lang="ru-RU" sz="1400" dirty="0" smtClean="0"/>
                <a:t>№ </a:t>
              </a:r>
              <a:r>
                <a:rPr lang="ru-RU" sz="1400" dirty="0" smtClean="0"/>
                <a:t>195 </a:t>
              </a:r>
              <a:r>
                <a:rPr lang="ru-RU" sz="1400" dirty="0" smtClean="0"/>
                <a:t>«О бюджете Константиновского городского поселения Константиновского района на </a:t>
              </a:r>
              <a:r>
                <a:rPr lang="ru-RU" sz="1400" dirty="0" smtClean="0"/>
                <a:t>2021 </a:t>
              </a:r>
              <a:r>
                <a:rPr lang="ru-RU" sz="1400" dirty="0" smtClean="0"/>
                <a:t>год и на плановый период </a:t>
              </a:r>
              <a:r>
                <a:rPr lang="ru-RU" sz="1400" dirty="0" smtClean="0"/>
                <a:t>2022-2023 </a:t>
              </a:r>
              <a:r>
                <a:rPr lang="ru-RU" sz="1400" dirty="0" smtClean="0"/>
                <a:t>годов» </a:t>
              </a:r>
              <a:r>
                <a:rPr lang="ru-RU" sz="1400" kern="1200" dirty="0" smtClean="0"/>
                <a:t>Общий объем доходов составил </a:t>
              </a:r>
              <a:r>
                <a:rPr lang="ru-RU" sz="1400" kern="1200" dirty="0" smtClean="0"/>
                <a:t>130,7 </a:t>
              </a:r>
              <a:r>
                <a:rPr lang="ru-RU" sz="1400" kern="1200" dirty="0" smtClean="0"/>
                <a:t>млн. руб., общий объем расходов  - </a:t>
              </a:r>
              <a:r>
                <a:rPr lang="ru-RU" sz="1400" kern="1200" dirty="0" smtClean="0"/>
                <a:t>135,9 </a:t>
              </a:r>
              <a:r>
                <a:rPr lang="ru-RU" sz="1400" kern="1200" dirty="0" smtClean="0"/>
                <a:t>млн. руб., дефицит  бюджета составил – </a:t>
              </a:r>
              <a:r>
                <a:rPr lang="ru-RU" sz="1400" kern="1200" dirty="0" smtClean="0"/>
                <a:t>5,2 </a:t>
              </a:r>
              <a:r>
                <a:rPr lang="ru-RU" sz="1400" kern="1200" dirty="0" smtClean="0"/>
                <a:t>млн.руб.</a:t>
              </a:r>
              <a:endParaRPr lang="ru-RU" sz="1400" kern="1200" dirty="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4029099" y="3947556"/>
              <a:ext cx="1143008" cy="256854"/>
            </a:xfrm>
            <a:custGeom>
              <a:avLst/>
              <a:gdLst>
                <a:gd name="connsiteX0" fmla="*/ 0 w 2468880"/>
                <a:gd name="connsiteY0" fmla="*/ 190504 h 1143000"/>
                <a:gd name="connsiteX1" fmla="*/ 55798 w 2468880"/>
                <a:gd name="connsiteY1" fmla="*/ 55797 h 1143000"/>
                <a:gd name="connsiteX2" fmla="*/ 190505 w 2468880"/>
                <a:gd name="connsiteY2" fmla="*/ 0 h 1143000"/>
                <a:gd name="connsiteX3" fmla="*/ 2278376 w 2468880"/>
                <a:gd name="connsiteY3" fmla="*/ 0 h 1143000"/>
                <a:gd name="connsiteX4" fmla="*/ 2413083 w 2468880"/>
                <a:gd name="connsiteY4" fmla="*/ 55798 h 1143000"/>
                <a:gd name="connsiteX5" fmla="*/ 2468880 w 2468880"/>
                <a:gd name="connsiteY5" fmla="*/ 190505 h 1143000"/>
                <a:gd name="connsiteX6" fmla="*/ 2468880 w 2468880"/>
                <a:gd name="connsiteY6" fmla="*/ 952496 h 1143000"/>
                <a:gd name="connsiteX7" fmla="*/ 2413083 w 2468880"/>
                <a:gd name="connsiteY7" fmla="*/ 1087203 h 1143000"/>
                <a:gd name="connsiteX8" fmla="*/ 2278376 w 2468880"/>
                <a:gd name="connsiteY8" fmla="*/ 1143000 h 1143000"/>
                <a:gd name="connsiteX9" fmla="*/ 190504 w 2468880"/>
                <a:gd name="connsiteY9" fmla="*/ 1143000 h 1143000"/>
                <a:gd name="connsiteX10" fmla="*/ 55797 w 2468880"/>
                <a:gd name="connsiteY10" fmla="*/ 1087203 h 1143000"/>
                <a:gd name="connsiteX11" fmla="*/ 0 w 2468880"/>
                <a:gd name="connsiteY11" fmla="*/ 952496 h 1143000"/>
                <a:gd name="connsiteX12" fmla="*/ 0 w 2468880"/>
                <a:gd name="connsiteY12" fmla="*/ 190504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68880" h="1143000">
                  <a:moveTo>
                    <a:pt x="0" y="190504"/>
                  </a:moveTo>
                  <a:cubicBezTo>
                    <a:pt x="0" y="139979"/>
                    <a:pt x="20071" y="91524"/>
                    <a:pt x="55798" y="55797"/>
                  </a:cubicBezTo>
                  <a:cubicBezTo>
                    <a:pt x="91524" y="20071"/>
                    <a:pt x="139980" y="0"/>
                    <a:pt x="190505" y="0"/>
                  </a:cubicBezTo>
                  <a:lnTo>
                    <a:pt x="2278376" y="0"/>
                  </a:lnTo>
                  <a:cubicBezTo>
                    <a:pt x="2328901" y="0"/>
                    <a:pt x="2377356" y="20071"/>
                    <a:pt x="2413083" y="55798"/>
                  </a:cubicBezTo>
                  <a:cubicBezTo>
                    <a:pt x="2448809" y="91524"/>
                    <a:pt x="2468880" y="139980"/>
                    <a:pt x="2468880" y="190505"/>
                  </a:cubicBezTo>
                  <a:lnTo>
                    <a:pt x="2468880" y="952496"/>
                  </a:lnTo>
                  <a:cubicBezTo>
                    <a:pt x="2468880" y="1003021"/>
                    <a:pt x="2448809" y="1051476"/>
                    <a:pt x="2413083" y="1087203"/>
                  </a:cubicBezTo>
                  <a:cubicBezTo>
                    <a:pt x="2377357" y="1122929"/>
                    <a:pt x="2328901" y="1143000"/>
                    <a:pt x="2278376" y="1143000"/>
                  </a:cubicBezTo>
                  <a:lnTo>
                    <a:pt x="190504" y="1143000"/>
                  </a:lnTo>
                  <a:cubicBezTo>
                    <a:pt x="139979" y="1143000"/>
                    <a:pt x="91524" y="1122929"/>
                    <a:pt x="55797" y="1087203"/>
                  </a:cubicBezTo>
                  <a:cubicBezTo>
                    <a:pt x="20071" y="1051477"/>
                    <a:pt x="0" y="1003021"/>
                    <a:pt x="0" y="952496"/>
                  </a:cubicBezTo>
                  <a:lnTo>
                    <a:pt x="0" y="19050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567" tIns="120567" rIns="120567" bIns="120567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700" kern="120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Наполняемость местного бюджета от установленных нормативов отчислений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Налог на доходы физических лиц – 10%</a:t>
            </a:r>
          </a:p>
          <a:p>
            <a:r>
              <a:rPr lang="ru-RU" sz="1600" dirty="0" smtClean="0"/>
              <a:t>Единый сельскохозяйственный налог – 50%</a:t>
            </a:r>
          </a:p>
          <a:p>
            <a:r>
              <a:rPr lang="ru-RU" sz="1600" dirty="0" smtClean="0"/>
              <a:t>Налог на имущество физических лиц – 100%</a:t>
            </a:r>
          </a:p>
          <a:p>
            <a:r>
              <a:rPr lang="ru-RU" sz="1600" dirty="0" smtClean="0"/>
              <a:t>Земельный налог – 100%</a:t>
            </a:r>
          </a:p>
          <a:p>
            <a:r>
              <a:rPr lang="ru-RU" sz="1600" dirty="0" smtClean="0"/>
              <a:t>Доходы от арендной платы за земельные участки, государственная собственность на которые не разграничена – 50%</a:t>
            </a:r>
          </a:p>
          <a:p>
            <a:r>
              <a:rPr lang="ru-RU" sz="1600" dirty="0" smtClean="0"/>
              <a:t>Доходы от перечисления части прибыли муниципальных унитарных предприятий – 100%</a:t>
            </a:r>
          </a:p>
          <a:p>
            <a:r>
              <a:rPr lang="ru-RU" sz="1600" dirty="0" smtClean="0"/>
              <a:t>Доходы от продажи земельных участков, государственная собственность на которые не разграничена – 50%</a:t>
            </a:r>
          </a:p>
          <a:p>
            <a:r>
              <a:rPr lang="ru-RU" sz="1600" dirty="0" smtClean="0"/>
              <a:t>Доходы, получаемые в виде арендной платы за земли после разграничения  - 100%</a:t>
            </a:r>
          </a:p>
          <a:p>
            <a:r>
              <a:rPr lang="ru-RU" sz="1600" dirty="0" smtClean="0"/>
              <a:t>Доходы от сдачи в аренду имущества, находящегося в оперативном управлении поселений – 100%</a:t>
            </a:r>
          </a:p>
          <a:p>
            <a:r>
              <a:rPr lang="ru-RU" sz="1600" dirty="0" smtClean="0"/>
              <a:t>Денежные взыскания (штрафы), установленные законами субъектов РФ за несоблюдение муниципальных правовых актов, зачисляемые в бюджеты поселений – 100%</a:t>
            </a:r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собственных доходов бюджета </a:t>
            </a:r>
            <a:b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Константиновского городского поселения</a:t>
            </a:r>
            <a:b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(тыс. руб.)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30074125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Объем налоговых и неналоговых доходов бюджета Константиновского городского поселения в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году 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55233356"/>
              </p:ext>
            </p:extLst>
          </p:nvPr>
        </p:nvGraphicFramePr>
        <p:xfrm>
          <a:off x="500034" y="1500174"/>
          <a:ext cx="8229600" cy="5000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Сравнительный анализ расходов Константиновского городского поселения на жилищно-коммунальное хозяйство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30145759"/>
              </p:ext>
            </p:extLst>
          </p:nvPr>
        </p:nvGraphicFramePr>
        <p:xfrm>
          <a:off x="500034" y="1857364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Константиновского городского поселения на реализацию муниципальных целевых программ</a:t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(тыс. руб.)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Динамика расходов бюджета Константиновского городского поселения согласно переданным полномочиям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Всего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1 336,5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тыс.руб.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02352395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668</TotalTime>
  <Words>440</Words>
  <Application>Microsoft Office PowerPoint</Application>
  <PresentationFormat>Экран (4:3)</PresentationFormat>
  <Paragraphs>55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Администрация Константиновского городского поселения</vt:lpstr>
      <vt:lpstr>Реализация утвержденных Главой Администрации Константиновского городского поселения основных направлений бюджетной и налоговой политики на 2021 год  (Постановление от 29.10.2020 № 697)</vt:lpstr>
      <vt:lpstr>Слайд 3</vt:lpstr>
      <vt:lpstr>Наполняемость местного бюджета от установленных нормативов отчислений </vt:lpstr>
      <vt:lpstr>Динамика собственных доходов бюджета  Константиновского городского поселения                                                                  (тыс. руб.)</vt:lpstr>
      <vt:lpstr>  Объем налоговых и неналоговых доходов бюджета Константиновского городского поселения в 2021 году  </vt:lpstr>
      <vt:lpstr>Сравнительный анализ расходов Константиновского городского поселения на жилищно-коммунальное хозяйство     тыс.руб</vt:lpstr>
      <vt:lpstr>Динамика расходов бюджета Константиновского городского поселения на реализацию муниципальных целевых программ                                                                                  (тыс. руб.)</vt:lpstr>
      <vt:lpstr>Динамика расходов бюджета Константиновского городского поселения согласно переданным полномочиям Всего 1 336,5 тыс.руб.</vt:lpstr>
      <vt:lpstr>Динамика расходов бюджета Константиновского городского поселения на дорожное хозяйство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Семикаракорского городского поселения</dc:title>
  <dc:creator>Admin</dc:creator>
  <cp:lastModifiedBy>Хрипунова</cp:lastModifiedBy>
  <cp:revision>129</cp:revision>
  <dcterms:created xsi:type="dcterms:W3CDTF">2014-05-06T11:50:27Z</dcterms:created>
  <dcterms:modified xsi:type="dcterms:W3CDTF">2022-01-31T13:01:53Z</dcterms:modified>
</cp:coreProperties>
</file>