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194" y="-114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9" r="6019"/>
          <a:stretch/>
        </p:blipFill>
        <p:spPr>
          <a:xfrm flipH="1">
            <a:off x="-10274" y="-1"/>
            <a:ext cx="11887200" cy="8280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9263" y="0"/>
            <a:ext cx="3960000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" r="1" b="-90"/>
          <a:stretch/>
        </p:blipFill>
        <p:spPr bwMode="auto">
          <a:xfrm>
            <a:off x="7935761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2431" y="549419"/>
            <a:ext cx="15825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/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853" y="7545307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8640" y="7089938"/>
            <a:ext cx="4274050" cy="62672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127" y="6552043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40291" y="7267595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6220" y="705063"/>
            <a:ext cx="3777877" cy="624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(на обороте фотографии чернилами указывается</a:t>
            </a:r>
            <a:r>
              <a:rPr lang="en-US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фамилия, имя, отчество и дата фотографирования)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(первый экземпляр – собственноручно)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Анкета (форму можно получить в военном комиссариате</a:t>
            </a:r>
            <a:r>
              <a:rPr lang="en-US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на сайте </a:t>
            </a:r>
            <a:r>
              <a:rPr lang="en-US" sz="1400" dirty="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документов об образовании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трудовой книжки (при наличии)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Служебная характеристика с последнего места</a:t>
            </a:r>
            <a:r>
              <a:rPr lang="en-US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работы (учебы, службы)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Выписка из домовой книги (при наличии)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свидетельства о рождении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военного билета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Копия паспорта</a:t>
            </a:r>
            <a:endParaRPr lang="en-US" sz="1400" dirty="0">
              <a:solidFill>
                <a:srgbClr val="000000"/>
              </a:solidFill>
              <a:latin typeface="MyriadPro-Regular"/>
            </a:endParaRP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Копии свидетельств о браке и рождении детей</a:t>
            </a:r>
            <a:r>
              <a:rPr lang="en-US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(при наличии)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на военную службу в резерве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4095" y="447327"/>
            <a:ext cx="34207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здоровью: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А) или годным к военной службе с незначительными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получить первую, вторую или третью категорию пригодности для конкретной выбранной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не ниже основного общего (9 классов)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8540" y="5488165"/>
            <a:ext cx="3509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отбывал наказание в виде лишения свободы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подвергался административному наказанию за потребление наркотических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психотропных веществ</a:t>
            </a:r>
          </a:p>
          <a:p>
            <a:endParaRPr lang="ru-RU" sz="7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 отношении него вынесен обвинительный приговор и назначено наказание, ведется дознание либо предварительное следствие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или уголовное дело передано в суд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421" y="4941889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8848" y="7050923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/>
          <a:srcRect b="6183"/>
          <a:stretch/>
        </p:blipFill>
        <p:spPr>
          <a:xfrm>
            <a:off x="4095151" y="6826993"/>
            <a:ext cx="1417462" cy="1329828"/>
          </a:xfrm>
          <a:prstGeom prst="rect">
            <a:avLst/>
          </a:prstGeom>
        </p:spPr>
      </p:pic>
      <p:sp>
        <p:nvSpPr>
          <p:cNvPr id="24" name="Freeform 14"/>
          <p:cNvSpPr/>
          <p:nvPr/>
        </p:nvSpPr>
        <p:spPr>
          <a:xfrm>
            <a:off x="134322" y="50884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322" y="1541926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322" y="2743462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322" y="4327218"/>
            <a:ext cx="302229" cy="30222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322" y="556328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322" y="6123405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322" y="7073040"/>
            <a:ext cx="302230" cy="30223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6019" y="145138"/>
            <a:ext cx="27813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оевой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рмейский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Р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езерв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   С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Rg&amp;Bt" panose="040F0703050807070607" pitchFamily="82" charset="-52"/>
                <a:ea typeface="Tahoma" panose="020B0604030504040204" pitchFamily="34" charset="0"/>
                <a:cs typeface="Tahoma" panose="020B0604030504040204" pitchFamily="34" charset="0"/>
              </a:rPr>
              <a:t>траны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3185" y="672740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81605" y="7815297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42898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40" y="3232561"/>
            <a:ext cx="1110766" cy="41737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460" y="6092370"/>
            <a:ext cx="1464578" cy="21588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071" y="6731943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8411" y="508269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352" y="1499058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340" y="294308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32" y="-4038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942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lvl="0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lvl="0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исполнение обязанностей военной службы (ст.37 №53-ФЗ 1998 г.)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/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/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Занятия на тренажерах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(танк, БМП, БТР)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стрельб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из стрелкового оружия, танка ,БМП, БТР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684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48" y="131124"/>
            <a:ext cx="35491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5208" y="982186"/>
            <a:ext cx="3484244" cy="7325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ДЕНЕЖНОЕ ДОВОЛЬСТВИЕ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30 до 46 тыс.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от 10 до 28 тыс.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лечение, обеспечение лекарствами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по месту военной службы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жизни и здоровья за счет средств федерального бюджета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бесплатный проезд к месту проведения военных сборов и обратно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13564" y="898705"/>
            <a:ext cx="3484244" cy="729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денежная компенсация за </a:t>
            </a:r>
            <a:r>
              <a:rPr lang="ru-RU" sz="1400" dirty="0" err="1">
                <a:solidFill>
                  <a:srgbClr val="000000"/>
                </a:solidFill>
                <a:latin typeface="MyriadPro-Regular"/>
              </a:rPr>
              <a:t>найм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жилых помещений в ходе тренировочных занятий и военных сборов</a:t>
            </a:r>
          </a:p>
          <a:p>
            <a:endParaRPr lang="ru-RU" sz="5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ДОПОЛНИТЕЛЬНЫЕ ЛЬГОТЫ, ГАРАНТИИ И КОМПЕНСАЦИИ</a:t>
            </a: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при проведении занятий и сборов, выполнении специальных задач </a:t>
            </a:r>
            <a:endParaRPr lang="ru-RU" sz="4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сохраняется рабочее место </a:t>
            </a:r>
            <a:br>
              <a:rPr lang="ru-RU" sz="1400" dirty="0">
                <a:solidFill>
                  <a:srgbClr val="000000"/>
                </a:solidFill>
                <a:latin typeface="MyriadPro-Regular"/>
              </a:rPr>
            </a:b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 заработная плата</a:t>
            </a:r>
          </a:p>
          <a:p>
            <a:endParaRPr lang="ru-RU" sz="500" dirty="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dirty="0">
                <a:solidFill>
                  <a:srgbClr val="000000"/>
                </a:solidFill>
                <a:latin typeface="MyriadPro-Regular"/>
              </a:rPr>
              <a:t>предприятию, с которого резервист направляется на сборы (занятия), компенсируются финансовые затраты на весь период его привлечения (задействования)</a:t>
            </a:r>
          </a:p>
          <a:p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ПЯТЬ ШАГОВ К ПОСТУПЛЕНИЮ</a:t>
            </a:r>
          </a:p>
          <a:p>
            <a:pPr algn="ctr"/>
            <a:r>
              <a:rPr lang="ru-RU" sz="1500" b="1" dirty="0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pPr algn="ctr"/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Обратиться в военный комиссариат по месту жительства (регистрации)</a:t>
            </a:r>
          </a:p>
          <a:p>
            <a:pPr>
              <a:spcAft>
                <a:spcPts val="600"/>
              </a:spcAft>
            </a:pP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и подать заявление о приеме на службу в резерве</a:t>
            </a:r>
          </a:p>
          <a:p>
            <a:pPr>
              <a:spcAft>
                <a:spcPts val="600"/>
              </a:spcAft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Выполнить тесты на профессиональную пригодность</a:t>
            </a:r>
          </a:p>
          <a:p>
            <a:pPr>
              <a:spcAft>
                <a:spcPts val="600"/>
              </a:spcAft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Пройти медицинскую комиссию</a:t>
            </a:r>
          </a:p>
          <a:p>
            <a:pPr>
              <a:spcAft>
                <a:spcPts val="600"/>
              </a:spcAft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Сдать нормативы по физической подготовке</a:t>
            </a:r>
          </a:p>
          <a:p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500" dirty="0">
                <a:solidFill>
                  <a:srgbClr val="000000"/>
                </a:solidFill>
                <a:latin typeface="MyriadPro-Regular"/>
              </a:rPr>
              <a:t>Получить в военном комиссариате предписание, прибыть в воинскую часть и заключить контракт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11066" y="7267195"/>
            <a:ext cx="2240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БОЛЕЕ ПОДРОБНО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 информацией можно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ознакомиться на сайте</a:t>
            </a:r>
          </a:p>
          <a:p>
            <a:r>
              <a:rPr lang="en-US" sz="14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/>
          <a:srcRect b="6183"/>
          <a:stretch/>
        </p:blipFill>
        <p:spPr>
          <a:xfrm>
            <a:off x="8245119" y="7277023"/>
            <a:ext cx="940088" cy="8819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 cstate="print"/>
          <a:srcRect l="9017" r="10695" b="7077"/>
          <a:stretch/>
        </p:blipFill>
        <p:spPr>
          <a:xfrm>
            <a:off x="32386" y="5247553"/>
            <a:ext cx="402274" cy="4203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73043" y="2066729"/>
            <a:ext cx="432854" cy="4450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387" y="1017397"/>
            <a:ext cx="432854" cy="445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275" y="3324222"/>
            <a:ext cx="438950" cy="4389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91" y="6320967"/>
            <a:ext cx="438950" cy="4450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275" y="7364182"/>
            <a:ext cx="438950" cy="4450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365" y="4163099"/>
            <a:ext cx="432854" cy="4389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258071" y="131124"/>
            <a:ext cx="35491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65989" y="922103"/>
            <a:ext cx="431333" cy="445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9810" b="99854" l="0" r="100000">
                        <a14:foregroundMark x1="77441" y1="28990" x2="77441" y2="28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620" y="4567008"/>
            <a:ext cx="3960000" cy="264129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СЛУЖБА В РЕЗЕРВЕ –ДОСТОЙНЫЙ ВЫБОР ПАТРИОТА РОССИИ!</a:t>
            </a:r>
          </a:p>
        </p:txBody>
      </p:sp>
    </p:spTree>
    <p:extLst>
      <p:ext uri="{BB962C8B-B14F-4D97-AF65-F5344CB8AC3E}">
        <p14:creationId xmlns:p14="http://schemas.microsoft.com/office/powerpoint/2010/main" xmlns="" val="40145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540</Words>
  <Application>Microsoft Office PowerPoint</Application>
  <PresentationFormat>Произвольный</PresentationFormat>
  <Paragraphs>134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пк</cp:lastModifiedBy>
  <cp:revision>27</cp:revision>
  <cp:lastPrinted>2022-01-19T08:45:15Z</cp:lastPrinted>
  <dcterms:created xsi:type="dcterms:W3CDTF">2021-07-14T05:01:48Z</dcterms:created>
  <dcterms:modified xsi:type="dcterms:W3CDTF">2022-02-02T11:35:20Z</dcterms:modified>
</cp:coreProperties>
</file>