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-2.9320987654321021E-2"/>
                  <c:y val="-5.555555555555554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67-4F17-9302-3E79B22392C3}"/>
                </c:ext>
              </c:extLst>
            </c:dLbl>
            <c:dLbl>
              <c:idx val="1"/>
              <c:layout>
                <c:manualLayout>
                  <c:x val="-2.3148148148148188E-2"/>
                  <c:y val="-4.722222222222252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67-4F17-9302-3E79B22392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63813.1</c:v>
                </c:pt>
                <c:pt idx="1">
                  <c:v>198219.4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867-4F17-9302-3E79B22392C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3.0864197530864196E-3"/>
                  <c:y val="-1.66666666666667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67-4F17-9302-3E79B22392C3}"/>
                </c:ext>
              </c:extLst>
            </c:dLbl>
            <c:dLbl>
              <c:idx val="1"/>
              <c:layout>
                <c:manualLayout>
                  <c:x val="-1.5432098765432226E-3"/>
                  <c:y val="-2.500000000000013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67-4F17-9302-3E79B22392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59280.7</c:v>
                </c:pt>
                <c:pt idx="1">
                  <c:v>168561.7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867-4F17-9302-3E79B22392C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-4.6296296296296433E-3"/>
                  <c:y val="-1.94444444444444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67-4F17-9302-3E79B22392C3}"/>
                </c:ext>
              </c:extLst>
            </c:dLbl>
            <c:dLbl>
              <c:idx val="1"/>
              <c:layout>
                <c:manualLayout>
                  <c:x val="-1.6975308641975478E-2"/>
                  <c:y val="-5.55555555555554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67-4F17-9302-3E79B22392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78681.5</c:v>
                </c:pt>
                <c:pt idx="1">
                  <c:v>296730.5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867-4F17-9302-3E79B22392C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1.697530864197536E-2"/>
                  <c:y val="-3.61111111111111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67-4F17-9302-3E79B22392C3}"/>
                </c:ext>
              </c:extLst>
            </c:dLbl>
            <c:dLbl>
              <c:idx val="1"/>
              <c:layout>
                <c:manualLayout>
                  <c:x val="2.4691358024691419E-2"/>
                  <c:y val="-1.38888888888889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67-4F17-9302-3E79B22392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92693.9</c:v>
                </c:pt>
                <c:pt idx="1">
                  <c:v>130755.9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867-4F17-9302-3E79B22392C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3.0864197530864262E-2"/>
                  <c:y val="-4.444444444444453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867-4F17-9302-3E79B22392C3}"/>
                </c:ext>
              </c:extLst>
            </c:dLbl>
            <c:dLbl>
              <c:idx val="1"/>
              <c:layout>
                <c:manualLayout>
                  <c:x val="1.6975308641975308E-2"/>
                  <c:y val="-5.83333333333333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867-4F17-9302-3E79B22392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119335.4</c:v>
                </c:pt>
                <c:pt idx="1">
                  <c:v>216473.1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867-4F17-9302-3E79B22392C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3.086419753086414E-2"/>
                  <c:y val="-2.5000000000000001E-2"/>
                </c:manualLayout>
              </c:layout>
              <c:showVal val="1"/>
            </c:dLbl>
            <c:dLbl>
              <c:idx val="1"/>
              <c:layout>
                <c:manualLayout>
                  <c:x val="6.1728395061728392E-3"/>
                  <c:y val="-2.5000000000000012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104114.5</c:v>
                </c:pt>
                <c:pt idx="1">
                  <c:v>367264.1</c:v>
                </c:pt>
              </c:numCache>
            </c:numRef>
          </c:val>
        </c:ser>
        <c:shape val="box"/>
        <c:axId val="51438336"/>
        <c:axId val="51439872"/>
        <c:axId val="0"/>
      </c:bar3DChart>
      <c:catAx>
        <c:axId val="51438336"/>
        <c:scaling>
          <c:orientation val="minMax"/>
        </c:scaling>
        <c:axPos val="b"/>
        <c:numFmt formatCode="General" sourceLinked="0"/>
        <c:tickLblPos val="nextTo"/>
        <c:crossAx val="51439872"/>
        <c:crosses val="autoZero"/>
        <c:auto val="1"/>
        <c:lblAlgn val="ctr"/>
        <c:lblOffset val="100"/>
      </c:catAx>
      <c:valAx>
        <c:axId val="51439872"/>
        <c:scaling>
          <c:orientation val="minMax"/>
        </c:scaling>
        <c:axPos val="l"/>
        <c:majorGridlines/>
        <c:numFmt formatCode="General" sourceLinked="1"/>
        <c:tickLblPos val="nextTo"/>
        <c:crossAx val="514383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39061.6 тыс. руб.</c:v>
                </c:pt>
              </c:strCache>
            </c:strRef>
          </c:tx>
          <c:explosion val="25"/>
          <c:dPt>
            <c:idx val="1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397-433E-A135-4ED8A972B3FA}"/>
              </c:ext>
            </c:extLst>
          </c:dPt>
          <c:dPt>
            <c:idx val="2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97-433E-A135-4ED8A972B3FA}"/>
              </c:ext>
            </c:extLst>
          </c:dPt>
          <c:dPt>
            <c:idx val="3"/>
            <c:spPr>
              <a:solidFill>
                <a:srgbClr val="CCFF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397-433E-A135-4ED8A972B3FA}"/>
              </c:ext>
            </c:extLst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97-433E-A135-4ED8A972B3FA}"/>
              </c:ext>
            </c:extLst>
          </c:dPt>
          <c:dPt>
            <c:idx val="7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397-433E-A135-4ED8A972B3FA}"/>
              </c:ext>
            </c:extLst>
          </c:dPt>
          <c:dPt>
            <c:idx val="8"/>
            <c:spPr>
              <a:solidFill>
                <a:srgbClr val="00FF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397-433E-A135-4ED8A972B3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Доходы от использования имущества</c:v>
                </c:pt>
                <c:pt idx="2">
                  <c:v>ЕСХН</c:v>
                </c:pt>
                <c:pt idx="3">
                  <c:v>Налог на им. Физ. лиц</c:v>
                </c:pt>
                <c:pt idx="4">
                  <c:v>Земельный налог</c:v>
                </c:pt>
                <c:pt idx="5">
                  <c:v>Дох. от продажи зем.участков  и имущ</c:v>
                </c:pt>
                <c:pt idx="6">
                  <c:v>Штрафы</c:v>
                </c:pt>
                <c:pt idx="7">
                  <c:v>Акцизы</c:v>
                </c:pt>
                <c:pt idx="8">
                  <c:v>Транспортный налог</c:v>
                </c:pt>
                <c:pt idx="9">
                  <c:v>Прочие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23588.400000000001</c:v>
                </c:pt>
                <c:pt idx="1">
                  <c:v>11013.7</c:v>
                </c:pt>
                <c:pt idx="2">
                  <c:v>14172.9</c:v>
                </c:pt>
                <c:pt idx="3">
                  <c:v>5146.5</c:v>
                </c:pt>
                <c:pt idx="4">
                  <c:v>17687.7</c:v>
                </c:pt>
                <c:pt idx="5">
                  <c:v>9635.2000000000007</c:v>
                </c:pt>
                <c:pt idx="6">
                  <c:v>1051.7</c:v>
                </c:pt>
                <c:pt idx="7">
                  <c:v>5082.7</c:v>
                </c:pt>
                <c:pt idx="8">
                  <c:v>16435.5</c:v>
                </c:pt>
                <c:pt idx="9">
                  <c:v>300.2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397-433E-A135-4ED8A972B3FA}"/>
            </c:ext>
          </c:extLst>
        </c:ser>
        <c:firstSliceAng val="0"/>
      </c:pieChart>
    </c:plotArea>
    <c:legend>
      <c:legendPos val="r"/>
      <c:layout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rgbClr val="FFFF99"/>
        </a:solidFill>
      </c:spPr>
    </c:floor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59523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407-9716-6EB823CF94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97702.8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B4-4407-9716-6EB823CF94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123859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B4-4407-9716-6EB823CF94C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66060.600000000006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5B4-4407-9716-6EB823CF94C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47875.6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5B4-4407-9716-6EB823CF94C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3.7037037037037035E-2"/>
                  <c:y val="-3.0555555555555555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46925.8</c:v>
                </c:pt>
              </c:numCache>
            </c:numRef>
          </c:val>
        </c:ser>
        <c:shape val="cone"/>
        <c:axId val="71567616"/>
        <c:axId val="71405568"/>
        <c:axId val="0"/>
      </c:bar3DChart>
      <c:catAx>
        <c:axId val="71567616"/>
        <c:scaling>
          <c:orientation val="minMax"/>
        </c:scaling>
        <c:axPos val="b"/>
        <c:numFmt formatCode="General" sourceLinked="0"/>
        <c:tickLblPos val="nextTo"/>
        <c:crossAx val="71405568"/>
        <c:crosses val="autoZero"/>
        <c:auto val="1"/>
        <c:lblAlgn val="ctr"/>
        <c:lblOffset val="100"/>
      </c:catAx>
      <c:valAx>
        <c:axId val="71405568"/>
        <c:scaling>
          <c:orientation val="minMax"/>
        </c:scaling>
        <c:axPos val="l"/>
        <c:majorGridlines/>
        <c:numFmt formatCode="0.0" sourceLinked="1"/>
        <c:tickLblPos val="nextTo"/>
        <c:crossAx val="7156761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8634198502965153E-2"/>
          <c:y val="3.432633420822398E-2"/>
          <c:w val="0.76869531933508539"/>
          <c:h val="0.9313473315835526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198255.2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ED-4E0E-90E4-83E17833ED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171693.5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ED-4E0E-90E4-83E17833EDA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283343.8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ED-4E0E-90E4-83E17833EDA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4.6296296296296349E-2"/>
                  <c:y val="0.2361111111111112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ED-4E0E-90E4-83E17833EDA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135550.29999999999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2ED-4E0E-90E4-83E17833EDA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7.0987654320987734E-2"/>
                  <c:y val="-5.555555555555577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ED-4E0E-90E4-83E17833EDA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196241.5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2ED-4E0E-90E4-83E17833EDAE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2023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364831</c:v>
                </c:pt>
              </c:numCache>
            </c:numRef>
          </c:val>
        </c:ser>
        <c:shape val="box"/>
        <c:axId val="71606656"/>
        <c:axId val="71608576"/>
        <c:axId val="71519296"/>
      </c:bar3DChart>
      <c:catAx>
        <c:axId val="71606656"/>
        <c:scaling>
          <c:orientation val="minMax"/>
        </c:scaling>
        <c:axPos val="b"/>
        <c:numFmt formatCode="General" sourceLinked="0"/>
        <c:tickLblPos val="none"/>
        <c:crossAx val="71608576"/>
        <c:crosses val="autoZero"/>
        <c:auto val="1"/>
        <c:lblAlgn val="ctr"/>
        <c:lblOffset val="100"/>
      </c:catAx>
      <c:valAx>
        <c:axId val="716085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1606656"/>
        <c:crosses val="autoZero"/>
        <c:crossBetween val="between"/>
      </c:valAx>
      <c:serAx>
        <c:axId val="71519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1608576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solidFill>
          <a:srgbClr val="FFFF00"/>
        </a:solidFill>
      </c:spPr>
    </c:floor>
    <c:sideWall>
      <c:spPr>
        <a:solidFill>
          <a:schemeClr val="accent1">
            <a:lumMod val="20000"/>
            <a:lumOff val="80000"/>
          </a:schemeClr>
        </a:solidFill>
      </c:spPr>
    </c:sideWall>
    <c:backWall>
      <c:spPr>
        <a:solidFill>
          <a:schemeClr val="accent1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Градостроительство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4"/>
              <c:layout>
                <c:manualLayout>
                  <c:x val="4.6296296296296391E-2"/>
                  <c:y val="-6.388888888888889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05-42E6-BAF6-26AE5F445C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246.7</c:v>
                </c:pt>
                <c:pt idx="2">
                  <c:v>276.2</c:v>
                </c:pt>
                <c:pt idx="3">
                  <c:v>343.3</c:v>
                </c:pt>
                <c:pt idx="4">
                  <c:v>409.3</c:v>
                </c:pt>
                <c:pt idx="5">
                  <c:v>546.29999999999995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05-42E6-BAF6-26AE5F445C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 ЧС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3"/>
              <c:layout>
                <c:manualLayout>
                  <c:x val="1.3888888888888919E-2"/>
                  <c:y val="-6.11111111111111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05-42E6-BAF6-26AE5F445CD4}"/>
                </c:ext>
              </c:extLst>
            </c:dLbl>
            <c:dLbl>
              <c:idx val="4"/>
              <c:layout>
                <c:manualLayout>
                  <c:x val="-1.3888888888888904E-2"/>
                  <c:y val="-6.388888888888889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05-42E6-BAF6-26AE5F445C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111.6</c:v>
                </c:pt>
                <c:pt idx="1">
                  <c:v>111.5</c:v>
                </c:pt>
                <c:pt idx="2">
                  <c:v>111.6</c:v>
                </c:pt>
                <c:pt idx="3">
                  <c:v>111.6</c:v>
                </c:pt>
                <c:pt idx="4">
                  <c:v>111.6</c:v>
                </c:pt>
                <c:pt idx="5">
                  <c:v>103.8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105-42E6-BAF6-26AE5F445C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АСФ</c:v>
                </c:pt>
              </c:strCache>
            </c:strRef>
          </c:tx>
          <c:dLbls>
            <c:dLbl>
              <c:idx val="3"/>
              <c:layout>
                <c:manualLayout>
                  <c:x val="3.7037037037037056E-2"/>
                  <c:y val="-5.277777777777776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05-42E6-BAF6-26AE5F445CD4}"/>
                </c:ext>
              </c:extLst>
            </c:dLbl>
            <c:dLbl>
              <c:idx val="4"/>
              <c:layout>
                <c:manualLayout>
                  <c:x val="0.47222222222222232"/>
                  <c:y val="-1.9444444444444445E-2"/>
                </c:manualLayout>
              </c:layout>
              <c:spPr/>
              <c:txPr>
                <a:bodyPr/>
                <a:lstStyle/>
                <a:p>
                  <a:pPr>
                    <a:defRPr sz="1000" b="0" baseline="0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05-42E6-BAF6-26AE5F445C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711.4</c:v>
                </c:pt>
                <c:pt idx="1">
                  <c:v>768.6</c:v>
                </c:pt>
                <c:pt idx="2">
                  <c:v>810.3</c:v>
                </c:pt>
                <c:pt idx="3">
                  <c:v>881.6</c:v>
                </c:pt>
                <c:pt idx="4">
                  <c:v>876.1</c:v>
                </c:pt>
                <c:pt idx="5">
                  <c:v>933.6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105-42E6-BAF6-26AE5F445CD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Теплоснабжение</c:v>
                </c:pt>
              </c:strCache>
            </c:strRef>
          </c:tx>
          <c:dLbls>
            <c:dLbl>
              <c:idx val="5"/>
              <c:layout>
                <c:manualLayout>
                  <c:x val="-3.7037037037037035E-2"/>
                  <c:y val="6.944444444444444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5">
                  <c:v>2000</c:v>
                </c:pt>
              </c:numCache>
            </c:numRef>
          </c:val>
        </c:ser>
        <c:shape val="cylinder"/>
        <c:axId val="93728768"/>
        <c:axId val="93750016"/>
        <c:axId val="0"/>
      </c:bar3DChart>
      <c:catAx>
        <c:axId val="937287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93750016"/>
        <c:crosses val="autoZero"/>
        <c:auto val="1"/>
        <c:lblAlgn val="ctr"/>
        <c:lblOffset val="100"/>
      </c:catAx>
      <c:valAx>
        <c:axId val="93750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372876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107184.1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09-4EDF-B0BB-E9AFF994F5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09-4EDF-B0BB-E9AFF994F59A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37596.9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09-4EDF-B0BB-E9AFF994F59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3.0864197530864343E-3"/>
                  <c:y val="-5.555555555555545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09-4EDF-B0BB-E9AFF994F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123859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409-4EDF-B0BB-E9AFF994F59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32585.9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409-4EDF-B0BB-E9AFF994F59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108172.5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409-4EDF-B0BB-E9AFF994F59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3.0864197530864196E-2"/>
                  <c:y val="-2.50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/>
                      <a:t>1</a:t>
                    </a:r>
                    <a:r>
                      <a:rPr lang="en-US" sz="1200" b="1" dirty="0"/>
                      <a:t>25069,7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125069.7</c:v>
                </c:pt>
              </c:numCache>
            </c:numRef>
          </c:val>
        </c:ser>
        <c:shape val="box"/>
        <c:axId val="93832704"/>
        <c:axId val="93834240"/>
        <c:axId val="0"/>
      </c:bar3DChart>
      <c:catAx>
        <c:axId val="93832704"/>
        <c:scaling>
          <c:orientation val="minMax"/>
        </c:scaling>
        <c:axPos val="b"/>
        <c:numFmt formatCode="General" sourceLinked="0"/>
        <c:tickLblPos val="nextTo"/>
        <c:crossAx val="93834240"/>
        <c:crosses val="autoZero"/>
        <c:auto val="1"/>
        <c:lblAlgn val="ctr"/>
        <c:lblOffset val="100"/>
      </c:catAx>
      <c:valAx>
        <c:axId val="93834240"/>
        <c:scaling>
          <c:orientation val="minMax"/>
        </c:scaling>
        <c:axPos val="l"/>
        <c:majorGridlines/>
        <c:numFmt formatCode="General" sourceLinked="1"/>
        <c:tickLblPos val="nextTo"/>
        <c:crossAx val="938327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2800" b="0" i="1" dirty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2022 году</a:t>
          </a: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составили 104 114,5 </a:t>
          </a:r>
          <a:r>
            <a:rPr lang="ru-RU" sz="22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 или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109,6 </a:t>
          </a:r>
          <a:r>
            <a:rPr lang="ru-RU" sz="22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к плану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2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</a:p>
      </dsp:txBody>
      <dsp:txXfrm rot="5400000">
        <a:off x="4994733" y="-1948981"/>
        <a:ext cx="1202789" cy="5266944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</a:p>
      </dsp:txBody>
      <dsp:txXfrm>
        <a:off x="0" y="6"/>
        <a:ext cx="2962656" cy="136501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составили 104 114,5 </a:t>
          </a:r>
          <a:r>
            <a:rPr lang="ru-RU" sz="2200" b="0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 или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109,6 </a:t>
          </a:r>
          <a:r>
            <a:rPr lang="ru-RU" sz="2200" b="0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к плану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115338" y="394367"/>
        <a:ext cx="2950649" cy="5261800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2022 году</a:t>
          </a:r>
        </a:p>
      </dsp:txBody>
      <dsp:txXfrm>
        <a:off x="0" y="1480517"/>
        <a:ext cx="2959762" cy="308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flipV="1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4" name="Прямая соединительная линия 23"/>
        <cdr:cNvSpPr/>
      </cdr:nvSpPr>
      <cdr:spPr>
        <a:xfrm xmlns:a="http://schemas.openxmlformats.org/drawingml/2006/main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0.10417</cdr:x>
      <cdr:y>0.14063</cdr:y>
    </cdr:from>
    <cdr:to>
      <cdr:x>0.34722</cdr:x>
      <cdr:y>0.21875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857256" y="642942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0.48605</cdr:x>
      <cdr:y>0.19852</cdr:y>
    </cdr:from>
    <cdr:to>
      <cdr:x>0.53854</cdr:x>
      <cdr:y>0.21292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999958" y="992722"/>
          <a:ext cx="43204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0.48605</cdr:x>
      <cdr:y>0.28492</cdr:y>
    </cdr:from>
    <cdr:to>
      <cdr:x>0.55604</cdr:x>
      <cdr:y>0.34252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999958" y="142477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836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F58005-3AE5-44B3-8CAD-B47640C5BD9D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Администрация Константиновского городского поселения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Исполнение бюджета Константиновского городского поселения  Константиновского района за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2023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Динамика расходов бюджета Константиновского городского поселения на дорожное хозяйство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67601007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Реализация утвержденных Главой Администрации Константиновского городского поселения основных направлений бюджетной и налоговой политики на 2021 год </a:t>
            </a:r>
            <a:b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(Постановление от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11.11.2022 </a:t>
            </a:r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78.13/1103-П)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565511"/>
              </p:ext>
            </p:extLst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28596" y="214290"/>
            <a:ext cx="8229601" cy="6643710"/>
            <a:chOff x="457199" y="1882774"/>
            <a:chExt cx="8229601" cy="4572001"/>
          </a:xfrm>
        </p:grpSpPr>
        <p:sp>
          <p:nvSpPr>
            <p:cNvPr id="7" name="Полилиния 6"/>
            <p:cNvSpPr/>
            <p:nvPr/>
          </p:nvSpPr>
          <p:spPr>
            <a:xfrm>
              <a:off x="457199" y="1882774"/>
              <a:ext cx="4186239" cy="2332043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0" y="4114799"/>
                  </a:moveTo>
                  <a:lnTo>
                    <a:pt x="0" y="685815"/>
                  </a:lnTo>
                  <a:cubicBezTo>
                    <a:pt x="0" y="503925"/>
                    <a:pt x="22301" y="329485"/>
                    <a:pt x="61997" y="200872"/>
                  </a:cubicBezTo>
                  <a:cubicBezTo>
                    <a:pt x="101693" y="72256"/>
                    <a:pt x="155533" y="3"/>
                    <a:pt x="211672" y="3"/>
                  </a:cubicBezTo>
                  <a:cubicBezTo>
                    <a:pt x="903114" y="3"/>
                    <a:pt x="1594557" y="1"/>
                    <a:pt x="2286000" y="1"/>
                  </a:cubicBezTo>
                  <a:lnTo>
                    <a:pt x="2286000" y="4114799"/>
                  </a:lnTo>
                  <a:lnTo>
                    <a:pt x="0" y="411479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5" rIns="120905" bIns="692403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 dirty="0"/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>
                  <a:solidFill>
                    <a:schemeClr val="accent4">
                      <a:lumMod val="50000"/>
                    </a:schemeClr>
                  </a:solidFill>
                </a:rPr>
                <a:t>Программно- целевой метод бюджетного планирования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/>
                <a:t>В </a:t>
              </a:r>
              <a:r>
                <a:rPr lang="ru-RU" sz="1700" kern="1200" dirty="0" smtClean="0"/>
                <a:t>2023 </a:t>
              </a:r>
              <a:r>
                <a:rPr lang="ru-RU" sz="1700" kern="1200" dirty="0"/>
                <a:t>году на реализацию </a:t>
              </a:r>
              <a:r>
                <a:rPr lang="ru-RU" sz="1700" kern="1200" dirty="0" smtClean="0"/>
                <a:t>11 </a:t>
              </a:r>
              <a:r>
                <a:rPr lang="ru-RU" sz="1700" kern="1200" dirty="0"/>
                <a:t>муниципальных программ было направлено </a:t>
              </a:r>
              <a:r>
                <a:rPr lang="ru-RU" sz="1700" kern="1200" dirty="0" smtClean="0"/>
                <a:t>364,8 </a:t>
              </a:r>
              <a:r>
                <a:rPr lang="ru-RU" sz="1700" kern="1200" dirty="0"/>
                <a:t>млн. руб. или </a:t>
              </a:r>
              <a:r>
                <a:rPr lang="ru-RU" sz="1700" kern="1200" dirty="0" smtClean="0"/>
                <a:t>94,2 </a:t>
              </a:r>
              <a:r>
                <a:rPr lang="ru-RU" sz="1700" kern="1200" dirty="0"/>
                <a:t>% общих расходов бюджета города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572000" y="1882775"/>
              <a:ext cx="4114800" cy="2163104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0" y="0"/>
                  </a:moveTo>
                  <a:lnTo>
                    <a:pt x="3733792" y="0"/>
                  </a:lnTo>
                  <a:cubicBezTo>
                    <a:pt x="3834842" y="0"/>
                    <a:pt x="3931753" y="40142"/>
                    <a:pt x="4003205" y="111595"/>
                  </a:cubicBezTo>
                  <a:cubicBezTo>
                    <a:pt x="4074658" y="183048"/>
                    <a:pt x="4114799" y="279959"/>
                    <a:pt x="4114799" y="381009"/>
                  </a:cubicBezTo>
                  <a:cubicBezTo>
                    <a:pt x="4114799" y="1016006"/>
                    <a:pt x="4114800" y="1651003"/>
                    <a:pt x="4114800" y="2286000"/>
                  </a:cubicBezTo>
                  <a:lnTo>
                    <a:pt x="0" y="228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6924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>
                  <a:solidFill>
                    <a:schemeClr val="accent4">
                      <a:lumMod val="50000"/>
                    </a:schemeClr>
                  </a:solidFill>
                </a:rPr>
                <a:t>Привлечение инвестиций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Расходы на развитие  инвестиционной деятельности в городском поселении составили  </a:t>
              </a:r>
              <a:r>
                <a:rPr lang="ru-RU" sz="1400" dirty="0" smtClean="0"/>
                <a:t>1,1 </a:t>
              </a:r>
              <a:r>
                <a:rPr lang="ru-RU" sz="1400" dirty="0"/>
                <a:t>млн. руб. , что на </a:t>
              </a:r>
              <a:r>
                <a:rPr lang="ru-RU" sz="1400" dirty="0" smtClean="0"/>
                <a:t>1.2 </a:t>
              </a:r>
              <a:r>
                <a:rPr lang="ru-RU" sz="1400" dirty="0"/>
                <a:t>млн. рублей меньше по сравнению с </a:t>
              </a:r>
              <a:r>
                <a:rPr lang="ru-RU" sz="1400" dirty="0" smtClean="0"/>
                <a:t>2022 </a:t>
              </a:r>
              <a:r>
                <a:rPr lang="ru-RU" sz="1400" dirty="0"/>
                <a:t>годом. Большую часть расходов  составили расходы на приобретение основных средств , строительство объектов ВКХ).</a:t>
              </a:r>
              <a:endParaRPr lang="ru-RU" sz="14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57199" y="4045879"/>
              <a:ext cx="4114801" cy="2408896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4114800" y="2286000"/>
                  </a:moveTo>
                  <a:lnTo>
                    <a:pt x="381008" y="2286000"/>
                  </a:lnTo>
                  <a:cubicBezTo>
                    <a:pt x="279958" y="2286000"/>
                    <a:pt x="183047" y="2245858"/>
                    <a:pt x="111595" y="2174405"/>
                  </a:cubicBezTo>
                  <a:cubicBezTo>
                    <a:pt x="40142" y="2102952"/>
                    <a:pt x="1" y="2006041"/>
                    <a:pt x="1" y="1904991"/>
                  </a:cubicBezTo>
                  <a:cubicBezTo>
                    <a:pt x="1" y="1269994"/>
                    <a:pt x="0" y="634997"/>
                    <a:pt x="0" y="0"/>
                  </a:cubicBezTo>
                  <a:lnTo>
                    <a:pt x="4114800" y="0"/>
                  </a:lnTo>
                  <a:lnTo>
                    <a:pt x="4114800" y="2286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5" rIns="120904" bIns="120904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>
                  <a:solidFill>
                    <a:schemeClr val="accent6">
                      <a:lumMod val="50000"/>
                    </a:schemeClr>
                  </a:solidFill>
                </a:rPr>
                <a:t>Формирование дорожного фонда Константиновского городского поселения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Расходы городского бюджета на развитие дорожной деятельности в </a:t>
              </a:r>
              <a:r>
                <a:rPr lang="ru-RU" dirty="0" smtClean="0"/>
                <a:t>2023 </a:t>
              </a:r>
              <a:r>
                <a:rPr lang="ru-RU" dirty="0"/>
                <a:t>году составили  </a:t>
              </a:r>
              <a:r>
                <a:rPr lang="ru-RU" dirty="0" smtClean="0"/>
                <a:t>125,1  </a:t>
              </a:r>
              <a:r>
                <a:rPr lang="ru-RU" dirty="0"/>
                <a:t>млн. рублей или </a:t>
              </a:r>
              <a:r>
                <a:rPr lang="ru-RU" dirty="0" smtClean="0"/>
                <a:t>32,3 </a:t>
              </a:r>
              <a:r>
                <a:rPr lang="ru-RU" dirty="0"/>
                <a:t>% от общего объема расходов</a:t>
              </a:r>
              <a:endParaRPr lang="ru-RU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571999" y="4045879"/>
              <a:ext cx="4114800" cy="2408896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2286000" y="1"/>
                  </a:moveTo>
                  <a:lnTo>
                    <a:pt x="2286000" y="3428985"/>
                  </a:lnTo>
                  <a:cubicBezTo>
                    <a:pt x="2286000" y="3610875"/>
                    <a:pt x="2263699" y="3785315"/>
                    <a:pt x="2224003" y="3913928"/>
                  </a:cubicBezTo>
                  <a:cubicBezTo>
                    <a:pt x="2184307" y="4042544"/>
                    <a:pt x="2130467" y="4114797"/>
                    <a:pt x="2074328" y="4114797"/>
                  </a:cubicBezTo>
                  <a:cubicBezTo>
                    <a:pt x="1382886" y="4114797"/>
                    <a:pt x="691443" y="4114799"/>
                    <a:pt x="0" y="4114799"/>
                  </a:cubicBezTo>
                  <a:lnTo>
                    <a:pt x="0" y="1"/>
                  </a:lnTo>
                  <a:lnTo>
                    <a:pt x="2286000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accent6">
                      <a:lumMod val="50000"/>
                    </a:schemeClr>
                  </a:solidFill>
                </a:rPr>
                <a:t>Обеспечение сбалансированности бюджета Константиновского городского поселения</a:t>
              </a:r>
            </a:p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Собранием депутатов Константиновского городского поселения принято решение от </a:t>
              </a:r>
              <a:r>
                <a:rPr lang="ru-RU" sz="1400" dirty="0" smtClean="0"/>
                <a:t>27.12.2022 </a:t>
              </a:r>
              <a:r>
                <a:rPr lang="ru-RU" sz="1400" dirty="0"/>
                <a:t>№ </a:t>
              </a:r>
              <a:r>
                <a:rPr lang="ru-RU" sz="1400" dirty="0" smtClean="0"/>
                <a:t>61 </a:t>
              </a:r>
              <a:r>
                <a:rPr lang="ru-RU" sz="1400" dirty="0"/>
                <a:t>«О бюджете Константиновского городского поселения Константиновского района на </a:t>
              </a:r>
              <a:r>
                <a:rPr lang="ru-RU" sz="1400" dirty="0" smtClean="0"/>
                <a:t>2023 </a:t>
              </a:r>
              <a:r>
                <a:rPr lang="ru-RU" sz="1400" dirty="0"/>
                <a:t>год и на плановый период </a:t>
              </a:r>
              <a:r>
                <a:rPr lang="ru-RU" sz="1400" dirty="0" smtClean="0"/>
                <a:t>2024-2025 </a:t>
              </a:r>
              <a:r>
                <a:rPr lang="ru-RU" sz="1400" dirty="0"/>
                <a:t>годов» </a:t>
              </a:r>
              <a:r>
                <a:rPr lang="ru-RU" sz="1400" kern="1200" dirty="0"/>
                <a:t>Общий объем доходов составил </a:t>
              </a:r>
              <a:r>
                <a:rPr lang="ru-RU" sz="1400" kern="1200" dirty="0" smtClean="0"/>
                <a:t>92,5 </a:t>
              </a:r>
              <a:r>
                <a:rPr lang="ru-RU" sz="1400" kern="1200" dirty="0"/>
                <a:t>млн. руб., общий объем расходов  - </a:t>
              </a:r>
              <a:r>
                <a:rPr lang="ru-RU" sz="1400" kern="1200" dirty="0" smtClean="0"/>
                <a:t>98,5 </a:t>
              </a:r>
              <a:r>
                <a:rPr lang="ru-RU" sz="1400" kern="1200" dirty="0"/>
                <a:t>млн. руб., дефицит  бюджета составил – </a:t>
              </a:r>
              <a:r>
                <a:rPr lang="ru-RU" sz="1400" kern="1200" dirty="0" smtClean="0"/>
                <a:t>6,0 </a:t>
              </a:r>
              <a:r>
                <a:rPr lang="ru-RU" sz="1400" kern="1200" dirty="0"/>
                <a:t>млн.руб.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029099" y="3947556"/>
              <a:ext cx="1143008" cy="256854"/>
            </a:xfrm>
            <a:custGeom>
              <a:avLst/>
              <a:gdLst>
                <a:gd name="connsiteX0" fmla="*/ 0 w 2468880"/>
                <a:gd name="connsiteY0" fmla="*/ 190504 h 1143000"/>
                <a:gd name="connsiteX1" fmla="*/ 55798 w 2468880"/>
                <a:gd name="connsiteY1" fmla="*/ 55797 h 1143000"/>
                <a:gd name="connsiteX2" fmla="*/ 190505 w 2468880"/>
                <a:gd name="connsiteY2" fmla="*/ 0 h 1143000"/>
                <a:gd name="connsiteX3" fmla="*/ 2278376 w 2468880"/>
                <a:gd name="connsiteY3" fmla="*/ 0 h 1143000"/>
                <a:gd name="connsiteX4" fmla="*/ 2413083 w 2468880"/>
                <a:gd name="connsiteY4" fmla="*/ 55798 h 1143000"/>
                <a:gd name="connsiteX5" fmla="*/ 2468880 w 2468880"/>
                <a:gd name="connsiteY5" fmla="*/ 190505 h 1143000"/>
                <a:gd name="connsiteX6" fmla="*/ 2468880 w 2468880"/>
                <a:gd name="connsiteY6" fmla="*/ 952496 h 1143000"/>
                <a:gd name="connsiteX7" fmla="*/ 2413083 w 2468880"/>
                <a:gd name="connsiteY7" fmla="*/ 1087203 h 1143000"/>
                <a:gd name="connsiteX8" fmla="*/ 2278376 w 2468880"/>
                <a:gd name="connsiteY8" fmla="*/ 1143000 h 1143000"/>
                <a:gd name="connsiteX9" fmla="*/ 190504 w 2468880"/>
                <a:gd name="connsiteY9" fmla="*/ 1143000 h 1143000"/>
                <a:gd name="connsiteX10" fmla="*/ 55797 w 2468880"/>
                <a:gd name="connsiteY10" fmla="*/ 1087203 h 1143000"/>
                <a:gd name="connsiteX11" fmla="*/ 0 w 2468880"/>
                <a:gd name="connsiteY11" fmla="*/ 952496 h 1143000"/>
                <a:gd name="connsiteX12" fmla="*/ 0 w 2468880"/>
                <a:gd name="connsiteY12" fmla="*/ 190504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68880" h="1143000">
                  <a:moveTo>
                    <a:pt x="0" y="190504"/>
                  </a:moveTo>
                  <a:cubicBezTo>
                    <a:pt x="0" y="139979"/>
                    <a:pt x="20071" y="91524"/>
                    <a:pt x="55798" y="55797"/>
                  </a:cubicBezTo>
                  <a:cubicBezTo>
                    <a:pt x="91524" y="20071"/>
                    <a:pt x="139980" y="0"/>
                    <a:pt x="190505" y="0"/>
                  </a:cubicBezTo>
                  <a:lnTo>
                    <a:pt x="2278376" y="0"/>
                  </a:lnTo>
                  <a:cubicBezTo>
                    <a:pt x="2328901" y="0"/>
                    <a:pt x="2377356" y="20071"/>
                    <a:pt x="2413083" y="55798"/>
                  </a:cubicBezTo>
                  <a:cubicBezTo>
                    <a:pt x="2448809" y="91524"/>
                    <a:pt x="2468880" y="139980"/>
                    <a:pt x="2468880" y="190505"/>
                  </a:cubicBezTo>
                  <a:lnTo>
                    <a:pt x="2468880" y="952496"/>
                  </a:lnTo>
                  <a:cubicBezTo>
                    <a:pt x="2468880" y="1003021"/>
                    <a:pt x="2448809" y="1051476"/>
                    <a:pt x="2413083" y="1087203"/>
                  </a:cubicBezTo>
                  <a:cubicBezTo>
                    <a:pt x="2377357" y="1122929"/>
                    <a:pt x="2328901" y="1143000"/>
                    <a:pt x="2278376" y="1143000"/>
                  </a:cubicBezTo>
                  <a:lnTo>
                    <a:pt x="190504" y="1143000"/>
                  </a:lnTo>
                  <a:cubicBezTo>
                    <a:pt x="139979" y="1143000"/>
                    <a:pt x="91524" y="1122929"/>
                    <a:pt x="55797" y="1087203"/>
                  </a:cubicBezTo>
                  <a:cubicBezTo>
                    <a:pt x="20071" y="1051477"/>
                    <a:pt x="0" y="1003021"/>
                    <a:pt x="0" y="952496"/>
                  </a:cubicBezTo>
                  <a:lnTo>
                    <a:pt x="0" y="1905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567" tIns="120567" rIns="120567" bIns="12056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Наполняемость местного бюджета от установленных нормативов отчислений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r>
              <a:rPr lang="ru-RU" sz="1600" dirty="0"/>
              <a:t>Налог на доходы физических лиц – 10%</a:t>
            </a:r>
          </a:p>
          <a:p>
            <a:r>
              <a:rPr lang="ru-RU" sz="1600" dirty="0"/>
              <a:t>Единый сельскохозяйственный налог – 50%</a:t>
            </a:r>
          </a:p>
          <a:p>
            <a:r>
              <a:rPr lang="ru-RU" sz="1600" dirty="0"/>
              <a:t>Налог на имущество физических лиц – 100%</a:t>
            </a:r>
          </a:p>
          <a:p>
            <a:r>
              <a:rPr lang="ru-RU" sz="1600" dirty="0"/>
              <a:t>Земельный налог – 100%</a:t>
            </a:r>
          </a:p>
          <a:p>
            <a:r>
              <a:rPr lang="ru-RU" sz="1600" dirty="0"/>
              <a:t>Доходы от арендной платы за земельные участки, государственная собственность на которые не разграничена – 50%</a:t>
            </a:r>
          </a:p>
          <a:p>
            <a:r>
              <a:rPr lang="ru-RU" sz="1600" dirty="0"/>
              <a:t>Доходы от перечисления части прибыли муниципальных унитарных предприятий – 100%</a:t>
            </a:r>
          </a:p>
          <a:p>
            <a:r>
              <a:rPr lang="ru-RU" sz="1600" dirty="0"/>
              <a:t>Доходы от продажи земельных участков, государственная собственность на которые не разграничена – 50%</a:t>
            </a:r>
          </a:p>
          <a:p>
            <a:r>
              <a:rPr lang="ru-RU" sz="1600" dirty="0"/>
              <a:t>Доходы, получаемые в виде арендной платы за земли после разграничения  - 100%</a:t>
            </a:r>
          </a:p>
          <a:p>
            <a:r>
              <a:rPr lang="ru-RU" sz="1600" dirty="0"/>
              <a:t>Доходы от сдачи в аренду имущества, находящегося в оперативном управлении поселений – 100%</a:t>
            </a:r>
          </a:p>
          <a:p>
            <a:r>
              <a:rPr lang="ru-RU" sz="1600" dirty="0"/>
              <a:t>Денежные взыскания (штрафы), установленные законами субъектов РФ за несоблюдение муниципальных правовых актов, зачисляемые в бюджеты поселений – 100%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собственных доходов бюджета 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Константиновского городского поселения</a:t>
            </a:r>
            <a:b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(тыс. руб.)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24799100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Константиновского городского поселения 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2023 году 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0391907"/>
              </p:ext>
            </p:extLst>
          </p:nvPr>
        </p:nvGraphicFramePr>
        <p:xfrm>
          <a:off x="500034" y="1500174"/>
          <a:ext cx="8229600" cy="500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Сравнительный анализ расходов Константиновского городского поселения на жилищно-коммунальное хозяйство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91509357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Константиновского городского поселения на реализацию муниципальных целевых программ</a:t>
            </a:r>
            <a:b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(тыс. руб.)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56707393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Динамика расходов бюджета Константиновского городского поселения согласно переданным полномочиям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Всего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3 583,7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тыс.руб.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09801458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801</TotalTime>
  <Words>429</Words>
  <Application>Microsoft Office PowerPoint</Application>
  <PresentationFormat>Экран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Администрация Константиновского городского поселения</vt:lpstr>
      <vt:lpstr>Реализация утвержденных Главой Администрации Константиновского городского поселения основных направлений бюджетной и налоговой политики на 2021 год  (Постановление от 11.11.2022 № 78.13/1103-П)</vt:lpstr>
      <vt:lpstr>Слайд 3</vt:lpstr>
      <vt:lpstr>Наполняемость местного бюджета от установленных нормативов отчислений </vt:lpstr>
      <vt:lpstr>Динамика собственных доходов бюджета  Константиновского городского поселения                                                                  (тыс. руб.)</vt:lpstr>
      <vt:lpstr>  Объем налоговых и неналоговых доходов бюджета Константиновского городского поселения в 2023 году  </vt:lpstr>
      <vt:lpstr>Сравнительный анализ расходов Константиновского городского поселения на жилищно-коммунальное хозяйство     тыс.руб</vt:lpstr>
      <vt:lpstr>Динамика расходов бюджета Константиновского городского поселения на реализацию муниципальных целевых программ                                                                                  (тыс. руб.)</vt:lpstr>
      <vt:lpstr>Динамика расходов бюджета Константиновского городского поселения согласно переданным полномочиям Всего 3 583,7 тыс.руб.</vt:lpstr>
      <vt:lpstr>Динамика расходов бюджета Константиновского городского поселения на дорожное хозяйство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user</cp:lastModifiedBy>
  <cp:revision>146</cp:revision>
  <dcterms:created xsi:type="dcterms:W3CDTF">2014-05-06T11:50:27Z</dcterms:created>
  <dcterms:modified xsi:type="dcterms:W3CDTF">2024-02-09T11:52:43Z</dcterms:modified>
</cp:coreProperties>
</file>