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17D9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 varScale="1">
        <p:scale>
          <a:sx n="116" d="100"/>
          <a:sy n="11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3947836151"/>
          <c:y val="3.1105050827685898E-2"/>
          <c:w val="0.89096338636573369"/>
          <c:h val="0.81215607120042221"/>
        </c:manualLayout>
      </c:layout>
      <c:bar3D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5.9786200779951559E-3"/>
                  <c:y val="-1.37788509610043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F-4B0F-BD8A-67110C4014C7}"/>
                </c:ext>
              </c:extLst>
            </c:dLbl>
            <c:dLbl>
              <c:idx val="2"/>
              <c:layout>
                <c:manualLayout>
                  <c:x val="1.0462585136491441E-2"/>
                  <c:y val="-4.96038634596159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F-4B0F-BD8A-67110C4014C7}"/>
                </c:ext>
              </c:extLst>
            </c:dLbl>
            <c:dLbl>
              <c:idx val="3"/>
              <c:layout>
                <c:manualLayout>
                  <c:x val="5.9786200779951559E-3"/>
                  <c:y val="-7.44057951894239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F-4B0F-BD8A-67110C4014C7}"/>
                </c:ext>
              </c:extLst>
            </c:dLbl>
            <c:dLbl>
              <c:idx val="4"/>
              <c:layout>
                <c:manualLayout>
                  <c:x val="8.967930116992746E-3"/>
                  <c:y val="2.75577019220086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FF-4B0F-BD8A-67110C4014C7}"/>
                </c:ext>
              </c:extLst>
            </c:dLbl>
            <c:dLbl>
              <c:idx val="6"/>
              <c:layout>
                <c:manualLayout>
                  <c:x val="8.967930116992746E-3"/>
                  <c:y val="-4.13365528830129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FF-4B0F-BD8A-67110C4014C7}"/>
                </c:ext>
              </c:extLst>
            </c:dLbl>
            <c:dLbl>
              <c:idx val="7"/>
              <c:layout>
                <c:manualLayout>
                  <c:x val="1.3451895175488981E-2"/>
                  <c:y val="-7.99173355738256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FF-4B0F-BD8A-67110C4014C7}"/>
                </c:ext>
              </c:extLst>
            </c:dLbl>
            <c:dLbl>
              <c:idx val="9"/>
              <c:layout>
                <c:manualLayout>
                  <c:x val="1.9431988041853521E-2"/>
                  <c:y val="-1.10230807688035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FF-4B0F-BD8A-67110C4014C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Sheet1!$A$1:$E$1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 formatCode="#,##0.00">
                  <c:v>119335.4</c:v>
                </c:pt>
                <c:pt idx="1">
                  <c:v>89429.5</c:v>
                </c:pt>
                <c:pt idx="2">
                  <c:v>89313.7</c:v>
                </c:pt>
                <c:pt idx="3">
                  <c:v>91289</c:v>
                </c:pt>
                <c:pt idx="4">
                  <c:v>94830.5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FF-4B0F-BD8A-67110C4014C7}"/>
            </c:ext>
          </c:extLst>
        </c:ser>
        <c:gapWidth val="121"/>
        <c:gapDepth val="204"/>
        <c:shape val="box"/>
        <c:axId val="96196480"/>
        <c:axId val="96198016"/>
        <c:axId val="0"/>
      </c:bar3DChart>
      <c:catAx>
        <c:axId val="9619648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6198016"/>
        <c:crosses val="autoZero"/>
        <c:auto val="1"/>
        <c:lblAlgn val="ctr"/>
        <c:lblOffset val="100"/>
      </c:catAx>
      <c:valAx>
        <c:axId val="96198016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6196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3110360225169507E-2"/>
          <c:y val="3.3678290213723545E-2"/>
          <c:w val="0.82457742785923127"/>
          <c:h val="0.7620042963454186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116.1</c:v>
                </c:pt>
                <c:pt idx="1">
                  <c:v>150047.4</c:v>
                </c:pt>
                <c:pt idx="2">
                  <c:v>53.4</c:v>
                </c:pt>
                <c:pt idx="3">
                  <c:v>53.4</c:v>
                </c:pt>
                <c:pt idx="4">
                  <c:v>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E6-4430-8463-A2DC3EB8DFE3}"/>
            </c:ext>
          </c:extLst>
        </c:ser>
        <c:shape val="box"/>
        <c:axId val="132076288"/>
        <c:axId val="132077824"/>
        <c:axId val="131982208"/>
      </c:bar3DChart>
      <c:catAx>
        <c:axId val="1320762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2077824"/>
        <c:crosses val="autoZero"/>
        <c:auto val="1"/>
        <c:lblAlgn val="ctr"/>
        <c:lblOffset val="100"/>
      </c:catAx>
      <c:valAx>
        <c:axId val="1320778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2076288"/>
        <c:crosses val="autoZero"/>
        <c:crossBetween val="between"/>
      </c:valAx>
      <c:serAx>
        <c:axId val="131982208"/>
        <c:scaling>
          <c:orientation val="minMax"/>
        </c:scaling>
        <c:delete val="1"/>
        <c:axPos val="b"/>
        <c:tickLblPos val="none"/>
        <c:crossAx val="13207782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85"/>
          <c:w val="0.85088757396449965"/>
          <c:h val="0.727650727650733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5-4BEC-A71D-C0FBE1196994}"/>
                </c:ext>
              </c:extLst>
            </c:dLbl>
            <c:dLbl>
              <c:idx val="1"/>
              <c:layout>
                <c:manualLayout>
                  <c:x val="-1.6099819897526547E-2"/>
                  <c:y val="-0.30305152737660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5-4BEC-A71D-C0FBE1196994}"/>
                </c:ext>
              </c:extLst>
            </c:dLbl>
            <c:dLbl>
              <c:idx val="2"/>
              <c:layout>
                <c:manualLayout>
                  <c:x val="3.2199639795053212E-3"/>
                  <c:y val="-0.3367239193073420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5-4BEC-A71D-C0FBE1196994}"/>
                </c:ext>
              </c:extLst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5-4BEC-A71D-C0FBE1196994}"/>
                </c:ext>
              </c:extLst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5-4BEC-A71D-C0FBE1196994}"/>
                </c:ext>
              </c:extLst>
            </c:dLbl>
            <c:dLbl>
              <c:idx val="5"/>
              <c:layout>
                <c:manualLayout>
                  <c:x val="6.4399279590106806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5-4BEC-A71D-C0FBE1196994}"/>
                </c:ext>
              </c:extLst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5-4BEC-A71D-C0FBE1196994}"/>
                </c:ext>
              </c:extLst>
            </c:dLbl>
            <c:dLbl>
              <c:idx val="7"/>
              <c:layout>
                <c:manualLayout>
                  <c:x val="-1.9685039370078848E-3"/>
                  <c:y val="-6.1993652861725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5-4BEC-A71D-C0FBE1196994}"/>
                </c:ext>
              </c:extLst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25-4BEC-A71D-C0FBE1196994}"/>
                </c:ext>
              </c:extLst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14064.8</c:v>
                </c:pt>
                <c:pt idx="1">
                  <c:v>14071.7</c:v>
                </c:pt>
                <c:pt idx="2">
                  <c:v>15118</c:v>
                </c:pt>
                <c:pt idx="3">
                  <c:v>15698.2</c:v>
                </c:pt>
                <c:pt idx="4">
                  <c:v>16396.900000000001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25-4BEC-A71D-C0FBE1196994}"/>
            </c:ext>
          </c:extLst>
        </c:ser>
        <c:shape val="box"/>
        <c:axId val="132182016"/>
        <c:axId val="132183552"/>
        <c:axId val="0"/>
      </c:bar3DChart>
      <c:catAx>
        <c:axId val="132182016"/>
        <c:scaling>
          <c:orientation val="minMax"/>
        </c:scaling>
        <c:axPos val="b"/>
        <c:numFmt formatCode="General" sourceLinked="1"/>
        <c:tickLblPos val="nextTo"/>
        <c:crossAx val="132183552"/>
        <c:crosses val="autoZero"/>
        <c:auto val="1"/>
        <c:lblAlgn val="ctr"/>
        <c:lblOffset val="100"/>
      </c:catAx>
      <c:valAx>
        <c:axId val="132183552"/>
        <c:scaling>
          <c:orientation val="minMax"/>
        </c:scaling>
        <c:axPos val="l"/>
        <c:numFmt formatCode="General" sourceLinked="1"/>
        <c:tickLblPos val="nextTo"/>
        <c:crossAx val="1321820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2160671165755066"/>
          <c:y val="1.432743271920123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01"/>
          <c:h val="0.7837998951007382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340387253203041E-2"/>
                  <c:y val="-0.192196067795094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D7-4F05-B2F0-8D68BCB01668}"/>
                </c:ext>
              </c:extLst>
            </c:dLbl>
            <c:dLbl>
              <c:idx val="1"/>
              <c:layout>
                <c:manualLayout>
                  <c:x val="1.1560455179255122E-2"/>
                  <c:y val="-0.387299101088725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7-4F05-B2F0-8D68BCB01668}"/>
                </c:ext>
              </c:extLst>
            </c:dLbl>
            <c:dLbl>
              <c:idx val="2"/>
              <c:layout>
                <c:manualLayout>
                  <c:x val="1.5726989848918235E-2"/>
                  <c:y val="-0.2608684532562269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7-4F05-B2F0-8D68BCB01668}"/>
                </c:ext>
              </c:extLst>
            </c:dLbl>
            <c:dLbl>
              <c:idx val="3"/>
              <c:layout>
                <c:manualLayout>
                  <c:x val="6.6074941830693758E-3"/>
                  <c:y val="-0.3158966267078913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7-4F05-B2F0-8D68BCB01668}"/>
                </c:ext>
              </c:extLst>
            </c:dLbl>
            <c:dLbl>
              <c:idx val="4"/>
              <c:layout>
                <c:manualLayout>
                  <c:x val="8.2211279998978589E-3"/>
                  <c:y val="-0.394793252126279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7-4F05-B2F0-8D68BCB01668}"/>
                </c:ext>
              </c:extLst>
            </c:dLbl>
            <c:dLbl>
              <c:idx val="5"/>
              <c:layout>
                <c:manualLayout>
                  <c:x val="3.0022107618145524E-3"/>
                  <c:y val="-0.123857329766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7-4F05-B2F0-8D68BCB01668}"/>
                </c:ext>
              </c:extLst>
            </c:dLbl>
            <c:dLbl>
              <c:idx val="6"/>
              <c:layout>
                <c:manualLayout>
                  <c:x val="6.9444444444444909E-3"/>
                  <c:y val="-0.158360828264539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7-4F05-B2F0-8D68BCB01668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7-4F05-B2F0-8D68BCB0166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2022(факт)</c:v>
                </c:pt>
                <c:pt idx="1">
                  <c:v>2023 (план)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20875.099999999991</c:v>
                </c:pt>
                <c:pt idx="1">
                  <c:v>20334.599999999991</c:v>
                </c:pt>
                <c:pt idx="2">
                  <c:v>24105</c:v>
                </c:pt>
                <c:pt idx="3">
                  <c:v>24666</c:v>
                </c:pt>
                <c:pt idx="4">
                  <c:v>25236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D7-4F05-B2F0-8D68BCB01668}"/>
            </c:ext>
          </c:extLst>
        </c:ser>
        <c:shape val="cylinder"/>
        <c:axId val="98466432"/>
        <c:axId val="98488704"/>
        <c:axId val="0"/>
      </c:bar3DChart>
      <c:catAx>
        <c:axId val="98466432"/>
        <c:scaling>
          <c:orientation val="minMax"/>
        </c:scaling>
        <c:axPos val="b"/>
        <c:numFmt formatCode="General" sourceLinked="1"/>
        <c:tickLblPos val="nextTo"/>
        <c:crossAx val="98488704"/>
        <c:crosses val="autoZero"/>
        <c:auto val="1"/>
        <c:lblAlgn val="ctr"/>
        <c:lblOffset val="100"/>
      </c:catAx>
      <c:valAx>
        <c:axId val="98488704"/>
        <c:scaling>
          <c:orientation val="minMax"/>
        </c:scaling>
        <c:axPos val="l"/>
        <c:majorGridlines/>
        <c:numFmt formatCode="General" sourceLinked="1"/>
        <c:tickLblPos val="nextTo"/>
        <c:crossAx val="9846643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layout>
        <c:manualLayout>
          <c:xMode val="edge"/>
          <c:yMode val="edge"/>
          <c:x val="0.82126887682346794"/>
          <c:y val="3.070404542990435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479"/>
          <c:h val="0.783799895100738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0D-4C1C-94A0-FD44A9B14112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D-4C1C-94A0-FD44A9B14112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0D-4C1C-94A0-FD44A9B14112}"/>
                </c:ext>
              </c:extLst>
            </c:dLbl>
            <c:dLbl>
              <c:idx val="3"/>
              <c:layout>
                <c:manualLayout>
                  <c:x val="6.6074941830693758E-3"/>
                  <c:y val="-0.2340133016345287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0D-4C1C-94A0-FD44A9B14112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81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0D-4C1C-94A0-FD44A9B14112}"/>
                </c:ext>
              </c:extLst>
            </c:dLbl>
            <c:dLbl>
              <c:idx val="5"/>
              <c:layout>
                <c:manualLayout>
                  <c:x val="3.0022107618145537E-3"/>
                  <c:y val="-0.123857329766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0D-4C1C-94A0-FD44A9B14112}"/>
                </c:ext>
              </c:extLst>
            </c:dLbl>
            <c:dLbl>
              <c:idx val="6"/>
              <c:layout>
                <c:manualLayout>
                  <c:x val="6.9444444444444918E-3"/>
                  <c:y val="-0.158360828264539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0D-4C1C-94A0-FD44A9B14112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0D-4C1C-94A0-FD44A9B1411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20691.7</c:v>
                </c:pt>
                <c:pt idx="1">
                  <c:v>19359</c:v>
                </c:pt>
                <c:pt idx="2">
                  <c:v>19029</c:v>
                </c:pt>
                <c:pt idx="3">
                  <c:v>19348</c:v>
                </c:pt>
                <c:pt idx="4">
                  <c:v>19672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0D-4C1C-94A0-FD44A9B14112}"/>
            </c:ext>
          </c:extLst>
        </c:ser>
        <c:shape val="box"/>
        <c:axId val="98805632"/>
        <c:axId val="98807168"/>
        <c:axId val="0"/>
      </c:bar3DChart>
      <c:catAx>
        <c:axId val="98805632"/>
        <c:scaling>
          <c:orientation val="minMax"/>
        </c:scaling>
        <c:axPos val="b"/>
        <c:numFmt formatCode="General" sourceLinked="1"/>
        <c:tickLblPos val="nextTo"/>
        <c:crossAx val="98807168"/>
        <c:crosses val="autoZero"/>
        <c:auto val="1"/>
        <c:lblAlgn val="ctr"/>
        <c:lblOffset val="100"/>
      </c:catAx>
      <c:valAx>
        <c:axId val="98807168"/>
        <c:scaling>
          <c:orientation val="minMax"/>
        </c:scaling>
        <c:axPos val="l"/>
        <c:majorGridlines/>
        <c:numFmt formatCode="General" sourceLinked="1"/>
        <c:tickLblPos val="nextTo"/>
        <c:crossAx val="9880563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0509329548210988"/>
          <c:y val="1.705687688831329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456"/>
          <c:h val="0.7837998951007384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9-443F-BDE7-23129A21B583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39-443F-BDE7-23129A21B583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7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39-443F-BDE7-23129A21B583}"/>
                </c:ext>
              </c:extLst>
            </c:dLbl>
            <c:dLbl>
              <c:idx val="3"/>
              <c:layout>
                <c:manualLayout>
                  <c:x val="1.1111134750565963E-2"/>
                  <c:y val="-0.1139177965140060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39-443F-BDE7-23129A21B583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8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39-443F-BDE7-23129A21B583}"/>
                </c:ext>
              </c:extLst>
            </c:dLbl>
            <c:dLbl>
              <c:idx val="5"/>
              <c:layout>
                <c:manualLayout>
                  <c:x val="3.002210761814555E-3"/>
                  <c:y val="-0.123857329766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39-443F-BDE7-23129A21B583}"/>
                </c:ext>
              </c:extLst>
            </c:dLbl>
            <c:dLbl>
              <c:idx val="6"/>
              <c:layout>
                <c:manualLayout>
                  <c:x val="6.9444444444444926E-3"/>
                  <c:y val="-0.158360828264539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39-443F-BDE7-23129A21B583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39-443F-BDE7-23129A21B58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2023(план)</c:v>
                </c:pt>
                <c:pt idx="2">
                  <c:v>2024(план)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15517.8</c:v>
                </c:pt>
                <c:pt idx="1">
                  <c:v>15033</c:v>
                </c:pt>
                <c:pt idx="2">
                  <c:v>15117</c:v>
                </c:pt>
                <c:pt idx="3">
                  <c:v>15063</c:v>
                </c:pt>
                <c:pt idx="4">
                  <c:v>15009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39-443F-BDE7-23129A21B583}"/>
            </c:ext>
          </c:extLst>
        </c:ser>
        <c:shape val="pyramid"/>
        <c:axId val="55535104"/>
        <c:axId val="55536640"/>
        <c:axId val="0"/>
      </c:bar3DChart>
      <c:catAx>
        <c:axId val="55535104"/>
        <c:scaling>
          <c:orientation val="minMax"/>
        </c:scaling>
        <c:axPos val="b"/>
        <c:numFmt formatCode="General" sourceLinked="1"/>
        <c:tickLblPos val="nextTo"/>
        <c:crossAx val="55536640"/>
        <c:crosses val="autoZero"/>
        <c:auto val="1"/>
        <c:lblAlgn val="ctr"/>
        <c:lblOffset val="100"/>
      </c:catAx>
      <c:valAx>
        <c:axId val="55536640"/>
        <c:scaling>
          <c:orientation val="minMax"/>
        </c:scaling>
        <c:axPos val="l"/>
        <c:majorGridlines/>
        <c:numFmt formatCode="General" sourceLinked="1"/>
        <c:tickLblPos val="nextTo"/>
        <c:crossAx val="55535104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727E-3"/>
                  <c:y val="-0.277797233428553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12-4FB9-A7A3-19571D769802}"/>
                </c:ext>
              </c:extLst>
            </c:dLbl>
            <c:dLbl>
              <c:idx val="1"/>
              <c:layout>
                <c:manualLayout>
                  <c:x val="9.2592592592593941E-3"/>
                  <c:y val="-9.54051104704126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12-4FB9-A7A3-19571D769802}"/>
                </c:ext>
              </c:extLst>
            </c:dLbl>
            <c:dLbl>
              <c:idx val="2"/>
              <c:layout>
                <c:manualLayout>
                  <c:x val="1.543209876543223E-3"/>
                  <c:y val="-0.277797233428553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2-4FB9-A7A3-19571D769802}"/>
                </c:ext>
              </c:extLst>
            </c:dLbl>
            <c:dLbl>
              <c:idx val="3"/>
              <c:layout>
                <c:manualLayout>
                  <c:x val="4.6296296296296727E-3"/>
                  <c:y val="-0.286215331411237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12-4FB9-A7A3-19571D769802}"/>
                </c:ext>
              </c:extLst>
            </c:dLbl>
            <c:dLbl>
              <c:idx val="4"/>
              <c:layout>
                <c:manualLayout>
                  <c:x val="7.7160493827161452E-3"/>
                  <c:y val="-0.347948049950916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12-4FB9-A7A3-19571D769802}"/>
                </c:ext>
              </c:extLst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12-4FB9-A7A3-19571D769802}"/>
                </c:ext>
              </c:extLst>
            </c:dLbl>
            <c:dLbl>
              <c:idx val="6"/>
              <c:layout>
                <c:manualLayout>
                  <c:x val="1.2345679012345723E-2"/>
                  <c:y val="-0.311469625359292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12-4FB9-A7A3-19571D769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4157.2</c:v>
                </c:pt>
                <c:pt idx="1">
                  <c:v>3682</c:v>
                </c:pt>
                <c:pt idx="2">
                  <c:v>4340</c:v>
                </c:pt>
                <c:pt idx="3">
                  <c:v>4523</c:v>
                </c:pt>
                <c:pt idx="4">
                  <c:v>4714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512-4FB9-A7A3-19571D769802}"/>
            </c:ext>
          </c:extLst>
        </c:ser>
        <c:shape val="cylinder"/>
        <c:axId val="100295424"/>
        <c:axId val="100296960"/>
        <c:axId val="0"/>
      </c:bar3DChart>
      <c:catAx>
        <c:axId val="100295424"/>
        <c:scaling>
          <c:orientation val="minMax"/>
        </c:scaling>
        <c:axPos val="b"/>
        <c:numFmt formatCode="General" sourceLinked="1"/>
        <c:tickLblPos val="nextTo"/>
        <c:crossAx val="100296960"/>
        <c:crosses val="autoZero"/>
        <c:auto val="1"/>
        <c:lblAlgn val="ctr"/>
        <c:lblOffset val="100"/>
      </c:catAx>
      <c:valAx>
        <c:axId val="100296960"/>
        <c:scaling>
          <c:orientation val="minMax"/>
        </c:scaling>
        <c:axPos val="l"/>
        <c:majorGridlines/>
        <c:numFmt formatCode="General" sourceLinked="1"/>
        <c:tickLblPos val="nextTo"/>
        <c:crossAx val="100295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893E-2"/>
        </c:manualLayout>
      </c:layout>
    </c:title>
    <c:plotArea>
      <c:layout>
        <c:manualLayout>
          <c:layoutTarget val="inner"/>
          <c:xMode val="edge"/>
          <c:yMode val="edge"/>
          <c:x val="0.11643192488262968"/>
          <c:y val="0.16888045540797073"/>
          <c:w val="0.88356807511737057"/>
          <c:h val="0.495256166982924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CA-46EC-935C-61A692C823B9}"/>
                </c:ext>
              </c:extLst>
            </c:dLbl>
            <c:dLbl>
              <c:idx val="1"/>
              <c:layout>
                <c:manualLayout>
                  <c:x val="-5.9460674572503472E-3"/>
                  <c:y val="7.1136170023634523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CA-46EC-935C-61A692C823B9}"/>
                </c:ext>
              </c:extLst>
            </c:dLbl>
            <c:dLbl>
              <c:idx val="2"/>
              <c:layout>
                <c:manualLayout>
                  <c:x val="1.7510677805868255E-3"/>
                  <c:y val="-2.12787775603003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CA-46EC-935C-61A692C823B9}"/>
                </c:ext>
              </c:extLst>
            </c:dLbl>
            <c:dLbl>
              <c:idx val="3"/>
              <c:layout>
                <c:manualLayout>
                  <c:x val="-6.0912917758569225E-3"/>
                  <c:y val="-1.065180346950738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A-46EC-935C-61A692C823B9}"/>
                </c:ext>
              </c:extLst>
            </c:dLbl>
            <c:dLbl>
              <c:idx val="4"/>
              <c:layout>
                <c:manualLayout>
                  <c:x val="-9.9853728686730547E-3"/>
                  <c:y val="-3.047806237487630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CA-46EC-935C-61A692C823B9}"/>
                </c:ext>
              </c:extLst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CA-46EC-935C-61A692C82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97137.7</c:v>
                </c:pt>
                <c:pt idx="1">
                  <c:v>216346</c:v>
                </c:pt>
                <c:pt idx="2">
                  <c:v>92904.7</c:v>
                </c:pt>
                <c:pt idx="3">
                  <c:v>54048.5</c:v>
                </c:pt>
                <c:pt idx="4">
                  <c:v>11638.5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CA-46EC-935C-61A692C823B9}"/>
            </c:ext>
          </c:extLst>
        </c:ser>
        <c:axId val="100222080"/>
        <c:axId val="100223616"/>
      </c:barChart>
      <c:catAx>
        <c:axId val="100222080"/>
        <c:scaling>
          <c:orientation val="minMax"/>
        </c:scaling>
        <c:axPos val="b"/>
        <c:numFmt formatCode="General" sourceLinked="1"/>
        <c:tickLblPos val="nextTo"/>
        <c:crossAx val="100223616"/>
        <c:crosses val="autoZero"/>
        <c:auto val="1"/>
        <c:lblAlgn val="ctr"/>
        <c:lblOffset val="100"/>
      </c:catAx>
      <c:valAx>
        <c:axId val="100223616"/>
        <c:scaling>
          <c:orientation val="minMax"/>
        </c:scaling>
        <c:axPos val="l"/>
        <c:majorGridlines/>
        <c:numFmt formatCode="General" sourceLinked="1"/>
        <c:tickLblPos val="nextTo"/>
        <c:crossAx val="100222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layout>
        <c:manualLayout>
          <c:xMode val="edge"/>
          <c:yMode val="edge"/>
          <c:x val="8.997837058399431E-3"/>
          <c:y val="1.2775258955620434E-3"/>
        </c:manualLayout>
      </c:layout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8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50091116052E-2"/>
                  <c:y val="-4.364441649586976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0-4528-B07E-A87537CD400C}"/>
                </c:ext>
              </c:extLst>
            </c:dLbl>
            <c:dLbl>
              <c:idx val="1"/>
              <c:layout>
                <c:manualLayout>
                  <c:x val="4.8661800486618006E-3"/>
                  <c:y val="-0.1006289425431582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00-4528-B07E-A87537CD400C}"/>
                </c:ext>
              </c:extLst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00-4528-B07E-A87537CD400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</c:v>
                </c:pt>
                <c:pt idx="1">
                  <c:v>план 2023 год</c:v>
                </c:pt>
                <c:pt idx="2">
                  <c:v>план2024 год</c:v>
                </c:pt>
                <c:pt idx="3">
                  <c:v>план 2025 год</c:v>
                </c:pt>
                <c:pt idx="4">
                  <c:v>план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196753.1</c:v>
                </c:pt>
                <c:pt idx="1">
                  <c:v>340188.9</c:v>
                </c:pt>
                <c:pt idx="2">
                  <c:v>182218.4</c:v>
                </c:pt>
                <c:pt idx="3">
                  <c:v>145337.5</c:v>
                </c:pt>
                <c:pt idx="4">
                  <c:v>106469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00-4528-B07E-A87537CD400C}"/>
            </c:ext>
          </c:extLst>
        </c:ser>
        <c:axId val="99197696"/>
        <c:axId val="99199232"/>
      </c:barChart>
      <c:catAx>
        <c:axId val="99197696"/>
        <c:scaling>
          <c:orientation val="minMax"/>
        </c:scaling>
        <c:axPos val="b"/>
        <c:numFmt formatCode="General" sourceLinked="1"/>
        <c:tickLblPos val="nextTo"/>
        <c:crossAx val="99199232"/>
        <c:crosses val="autoZero"/>
        <c:auto val="1"/>
        <c:lblAlgn val="ctr"/>
        <c:lblOffset val="100"/>
      </c:catAx>
      <c:valAx>
        <c:axId val="99199232"/>
        <c:scaling>
          <c:orientation val="minMax"/>
        </c:scaling>
        <c:axPos val="l"/>
        <c:majorGridlines/>
        <c:numFmt formatCode="0.0" sourceLinked="1"/>
        <c:tickLblPos val="nextTo"/>
        <c:crossAx val="99197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>
                <a:solidFill>
                  <a:schemeClr val="tx1"/>
                </a:solidFill>
              </a:rPr>
              <a:t> </a:t>
            </a:r>
            <a:r>
              <a:rPr lang="ru-RU" sz="1999" b="1" dirty="0" err="1">
                <a:solidFill>
                  <a:schemeClr val="tx1"/>
                </a:solidFill>
              </a:rPr>
              <a:t>тыс.руб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108172.5</c:v>
                </c:pt>
                <c:pt idx="1">
                  <c:v>83326.3</c:v>
                </c:pt>
                <c:pt idx="2">
                  <c:v>63524.3</c:v>
                </c:pt>
                <c:pt idx="3">
                  <c:v>59302.9</c:v>
                </c:pt>
                <c:pt idx="4">
                  <c:v>21370.2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0C-4075-A687-3AD9FBE7A5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0C-4075-A687-3AD9FBE7A5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0C-4075-A687-3AD9FBE7A5EC}"/>
            </c:ext>
          </c:extLst>
        </c:ser>
        <c:gapWidth val="219"/>
        <c:overlap val="-27"/>
        <c:axId val="131928064"/>
        <c:axId val="131929600"/>
      </c:barChart>
      <c:catAx>
        <c:axId val="131928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29600"/>
        <c:crosses val="autoZero"/>
        <c:auto val="1"/>
        <c:lblAlgn val="ctr"/>
        <c:lblOffset val="100"/>
      </c:catAx>
      <c:valAx>
        <c:axId val="131929600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2806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14983.3</c:v>
                </c:pt>
                <c:pt idx="1">
                  <c:v>14206.3</c:v>
                </c:pt>
                <c:pt idx="2">
                  <c:v>15257.6</c:v>
                </c:pt>
                <c:pt idx="3">
                  <c:v>15698.2</c:v>
                </c:pt>
                <c:pt idx="4">
                  <c:v>16396.900000000001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66-40B2-BB5F-C8FCCD2158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66-40B2-BB5F-C8FCCD2158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66-40B2-BB5F-C8FCCD2158FB}"/>
            </c:ext>
          </c:extLst>
        </c:ser>
        <c:shape val="box"/>
        <c:axId val="131877120"/>
        <c:axId val="131887104"/>
        <c:axId val="0"/>
      </c:bar3DChart>
      <c:catAx>
        <c:axId val="131877120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1887104"/>
        <c:crosses val="autoZero"/>
        <c:auto val="1"/>
        <c:lblAlgn val="ctr"/>
        <c:lblOffset val="100"/>
      </c:catAx>
      <c:valAx>
        <c:axId val="131887104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1877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/>
            <a:t>Обеспечение  качественными жилищно-коммунальными услугами населения Константиновского городского поселения – </a:t>
          </a:r>
          <a:r>
            <a:rPr lang="ru-RU" sz="1200" dirty="0" smtClean="0"/>
            <a:t>4 754,2тыс</a:t>
          </a:r>
          <a:r>
            <a:rPr lang="ru-RU" sz="1200" dirty="0"/>
            <a:t>. руб. или  </a:t>
          </a:r>
          <a:r>
            <a:rPr lang="ru-RU" sz="1200" dirty="0" smtClean="0"/>
            <a:t>2,6 </a:t>
          </a:r>
          <a:r>
            <a:rPr lang="ru-RU" sz="1200" dirty="0"/>
            <a:t>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/>
            <a:t> </a:t>
          </a: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dirty="0"/>
            <a:t>«Развитие культуры в КГП»  - </a:t>
          </a:r>
          <a:r>
            <a:rPr lang="ru-RU" sz="1200" dirty="0" smtClean="0"/>
            <a:t>15 257,6 </a:t>
          </a:r>
          <a:r>
            <a:rPr lang="ru-RU" sz="1200" dirty="0"/>
            <a:t>тыс. руб. или </a:t>
          </a:r>
          <a:r>
            <a:rPr lang="ru-RU" sz="1200" dirty="0" smtClean="0"/>
            <a:t>8,4 </a:t>
          </a:r>
          <a:r>
            <a:rPr lang="ru-RU" sz="1200" dirty="0"/>
            <a:t>% от всех расходов бюджета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</a:t>
          </a:r>
          <a:r>
            <a:rPr lang="ru-RU" sz="1200" dirty="0" smtClean="0"/>
            <a:t>1448,6 </a:t>
          </a:r>
          <a:r>
            <a:rPr lang="ru-RU" sz="1200" dirty="0"/>
            <a:t>тыс. руб</a:t>
          </a:r>
          <a:r>
            <a:rPr lang="ru-RU" sz="1200" dirty="0" smtClean="0"/>
            <a:t>.-0,8% </a:t>
          </a:r>
          <a:r>
            <a:rPr lang="ru-RU" sz="1200" dirty="0"/>
            <a:t>от всех расходов бюджета</a:t>
          </a: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dirty="0"/>
            <a:t>Обеспечение общественного порядка и профилактика правонарушений» </a:t>
          </a:r>
          <a:r>
            <a:rPr lang="ru-RU" sz="1200" dirty="0" smtClean="0"/>
            <a:t>-588,0 </a:t>
          </a:r>
          <a:r>
            <a:rPr lang="ru-RU" sz="1200" dirty="0"/>
            <a:t>тыс.руб. или </a:t>
          </a:r>
          <a:r>
            <a:rPr lang="ru-RU" sz="1200" dirty="0" smtClean="0"/>
            <a:t>0,3% </a:t>
          </a:r>
          <a:r>
            <a:rPr lang="ru-RU" sz="1200" dirty="0"/>
            <a:t>от всех расходов бюджета</a:t>
          </a: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/>
            <a:t>"Управление и распоряжение муниципальным имуществом в муниципальном образовании «КГП« – </a:t>
          </a:r>
          <a:r>
            <a:rPr lang="ru-RU" sz="1200" dirty="0" smtClean="0"/>
            <a:t>1817,4 </a:t>
          </a:r>
          <a:r>
            <a:rPr lang="ru-RU" sz="1200" dirty="0"/>
            <a:t>тыс.руб. или  </a:t>
          </a:r>
          <a:r>
            <a:rPr lang="ru-RU" sz="1200" dirty="0" smtClean="0"/>
            <a:t>10,0 </a:t>
          </a:r>
          <a:r>
            <a:rPr lang="ru-RU" sz="1200" dirty="0"/>
            <a:t>% от всех расходов бюджета</a:t>
          </a: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dirty="0"/>
            <a:t>«Благоустройство территории КГП »  </a:t>
          </a:r>
        </a:p>
        <a:p>
          <a:r>
            <a:rPr lang="ru-RU" sz="1200" dirty="0" smtClean="0"/>
            <a:t>39158,7 </a:t>
          </a:r>
          <a:r>
            <a:rPr lang="ru-RU" sz="1200" dirty="0"/>
            <a:t>тыс.руб.  или </a:t>
          </a:r>
          <a:r>
            <a:rPr lang="ru-RU" sz="1200" dirty="0" smtClean="0"/>
            <a:t>21,5% </a:t>
          </a:r>
          <a:r>
            <a:rPr lang="ru-RU" sz="1200" dirty="0"/>
            <a:t>от всех расходов бюджета</a:t>
          </a: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dirty="0"/>
            <a:t>«Муниципальная политика» </a:t>
          </a:r>
        </a:p>
        <a:p>
          <a:r>
            <a:rPr lang="ru-RU" sz="1200" dirty="0"/>
            <a:t> </a:t>
          </a:r>
          <a:r>
            <a:rPr lang="ru-RU" sz="1200" dirty="0" smtClean="0"/>
            <a:t>22867,3 </a:t>
          </a:r>
          <a:r>
            <a:rPr lang="ru-RU" sz="1200" dirty="0"/>
            <a:t>тыс. труб.</a:t>
          </a:r>
        </a:p>
        <a:p>
          <a:r>
            <a:rPr lang="ru-RU" sz="1200" dirty="0" smtClean="0"/>
            <a:t>или 12,5 </a:t>
          </a:r>
          <a:r>
            <a:rPr lang="ru-RU" sz="1200" dirty="0"/>
            <a:t>% от всех расходов бюджета  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dirty="0"/>
            <a:t>Развитие субъектов  малого и среднего предпринимательства в Константиновском городском поселении – </a:t>
          </a:r>
          <a:r>
            <a:rPr lang="ru-RU" sz="1000" dirty="0" smtClean="0"/>
            <a:t>33,1 </a:t>
          </a:r>
          <a:r>
            <a:rPr lang="ru-RU" sz="1000" dirty="0"/>
            <a:t>тыс.руб. или </a:t>
          </a:r>
          <a:r>
            <a:rPr lang="ru-RU" sz="1000" dirty="0" smtClean="0"/>
            <a:t>0,02 </a:t>
          </a:r>
          <a:r>
            <a:rPr lang="ru-RU" sz="1000" dirty="0"/>
            <a:t>% от всех расходов бюджета</a:t>
          </a:r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dirty="0"/>
            <a:t>Формирование современной городской среды на территории Константиновского городского поселения – </a:t>
          </a:r>
          <a:r>
            <a:rPr lang="ru-RU" dirty="0" smtClean="0"/>
            <a:t>31995,1 </a:t>
          </a:r>
          <a:r>
            <a:rPr lang="ru-RU" dirty="0"/>
            <a:t>тыс. рублей или </a:t>
          </a:r>
          <a:r>
            <a:rPr lang="ru-RU" dirty="0" smtClean="0"/>
            <a:t>17,6% </a:t>
          </a:r>
          <a:r>
            <a:rPr lang="ru-RU" dirty="0"/>
            <a:t>от всех расходов бюджета</a:t>
          </a:r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dirty="0"/>
            <a:t>«Развитие транспортной системы»  - </a:t>
          </a:r>
          <a:r>
            <a:rPr lang="ru-RU" dirty="0" smtClean="0"/>
            <a:t>63524,3 </a:t>
          </a:r>
          <a:r>
            <a:rPr lang="ru-RU" dirty="0"/>
            <a:t>тыс. руб. или </a:t>
          </a:r>
          <a:r>
            <a:rPr lang="ru-RU" dirty="0" smtClean="0"/>
            <a:t>34,9 </a:t>
          </a:r>
          <a:r>
            <a:rPr lang="ru-RU" dirty="0"/>
            <a:t>% от всех расходов бюджета</a:t>
          </a:r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dirty="0"/>
            <a:t>«Развитие физической культуры и спорта»  - </a:t>
          </a:r>
          <a:r>
            <a:rPr lang="ru-RU" dirty="0" smtClean="0"/>
            <a:t>53,4 </a:t>
          </a:r>
          <a:r>
            <a:rPr lang="ru-RU" dirty="0"/>
            <a:t>тыс. руб</a:t>
          </a:r>
          <a:r>
            <a:rPr lang="ru-RU" dirty="0" smtClean="0"/>
            <a:t>. или 0,03 % от всех расходов бюджета </a:t>
          </a:r>
          <a:endParaRPr lang="ru-RU" dirty="0"/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0B924307-5A7B-4704-B967-E77F1C14EDED}">
      <dgm:prSet/>
      <dgm:spPr/>
      <dgm:t>
        <a:bodyPr/>
        <a:lstStyle/>
        <a:p>
          <a:r>
            <a:rPr lang="ru-RU" dirty="0" smtClean="0"/>
            <a:t>Территориальное планирование и обеспечение доступным и комфортным жильем населения Константиновского городского поселения  - 119,9 тыс. рублей или 0,07% от всех расходов бюджета</a:t>
          </a:r>
          <a:endParaRPr lang="ru-RU" dirty="0"/>
        </a:p>
      </dgm:t>
    </dgm:pt>
    <dgm:pt modelId="{CEE0605B-967B-44BF-B10A-751613A27C43}" type="parTrans" cxnId="{791FB055-6880-43CF-A471-28D59CECF573}">
      <dgm:prSet/>
      <dgm:spPr/>
      <dgm:t>
        <a:bodyPr/>
        <a:lstStyle/>
        <a:p>
          <a:endParaRPr lang="ru-RU"/>
        </a:p>
      </dgm:t>
    </dgm:pt>
    <dgm:pt modelId="{40D77401-5CBE-4D3B-8C66-38EEFDCEBAB5}" type="sibTrans" cxnId="{791FB055-6880-43CF-A471-28D59CECF573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2" custScaleX="342712" custScaleY="421901" custLinFactNeighborX="-36945" custLinFactNeighborY="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2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</dgm:pt>
    <dgm:pt modelId="{67B91947-8B65-46CF-AB13-AC374E00958B}" type="pres">
      <dgm:prSet presAssocID="{22A45959-32C1-4305-AFDC-EE5E6C05785D}" presName="node" presStyleLbl="node1" presStyleIdx="2" presStyleCnt="12" custScaleX="222647" custScaleY="234497" custLinFactNeighborX="3431" custLinFactNeighborY="-8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D98DF390-3508-4A19-B6D0-D35F7B87B1AA}" type="pres">
      <dgm:prSet presAssocID="{0A142222-EC75-4FDB-A37A-AD68352D3C09}" presName="node" presStyleLbl="node1" presStyleIdx="3" presStyleCnt="12" custScaleX="226094" custScaleY="315073" custLinFactNeighborX="35840" custLinFactNeighborY="-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4" presStyleCnt="12" custScaleX="201367" custScaleY="413973" custLinFactNeighborX="-81761" custLinFactNeighborY="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5" presStyleCnt="12" custScaleX="203171" custScaleY="336746" custLinFactNeighborX="-67339" custLinFactNeighborY="-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6" presStyleCnt="12" custScaleX="269365" custScaleY="366279" custLinFactNeighborX="-70047" custLinFactNeighborY="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</dgm:pt>
    <dgm:pt modelId="{97FCA2DB-DB84-4185-A63B-C5E305552C9C}" type="pres">
      <dgm:prSet presAssocID="{0B924307-5A7B-4704-B967-E77F1C14EDED}" presName="node" presStyleLbl="node1" presStyleIdx="7" presStyleCnt="12" custScaleX="280444" custScaleY="333555" custLinFactNeighborX="-70047" custLinFactNeighborY="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8EAC1-2506-40D6-BE6E-793BEBF16A64}" type="pres">
      <dgm:prSet presAssocID="{40D77401-5CBE-4D3B-8C66-38EEFDCEBAB5}" presName="sibTrans" presStyleCnt="0"/>
      <dgm:spPr/>
    </dgm:pt>
    <dgm:pt modelId="{66ED95A4-D8E9-40A4-AD97-F07F44B6B7DB}" type="pres">
      <dgm:prSet presAssocID="{A50C6ADD-FA21-4C28-99BF-F2132EEAF68C}" presName="node" presStyleLbl="node1" presStyleIdx="8" presStyleCnt="12" custScaleX="299586" custScaleY="249636" custLinFactNeighborX="-12513" custLinFactNeighborY="-1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E219-81E2-4E86-8B9E-0EF6727BE237}" type="pres">
      <dgm:prSet presAssocID="{E36F9CF4-A844-4D8D-8A49-992C6098F7C4}" presName="sibTrans" presStyleCnt="0"/>
      <dgm:spPr/>
    </dgm:pt>
    <dgm:pt modelId="{DDDB9390-A6F1-41F0-9332-3C5F66B64AB6}" type="pres">
      <dgm:prSet presAssocID="{4865705A-F8BE-4B3C-BBFB-9EE9399E14B2}" presName="node" presStyleLbl="node1" presStyleIdx="9" presStyleCnt="12" custScaleX="299586" custScaleY="249636" custLinFactNeighborX="31309" custLinFactNeighborY="-1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2EC-42E7-4C72-8A62-0E5DC5AE9134}" type="pres">
      <dgm:prSet presAssocID="{2C14B888-A886-4163-8E13-4411E53B6EF0}" presName="sibTrans" presStyleCnt="0"/>
      <dgm:spPr/>
    </dgm:pt>
    <dgm:pt modelId="{46FD6BB7-6D9C-4928-BB52-82CC338FED49}" type="pres">
      <dgm:prSet presAssocID="{7A53400F-3FEB-4136-BF7D-DC913E496864}" presName="node" presStyleLbl="node1" presStyleIdx="10" presStyleCnt="12" custScaleX="222647" custScaleY="234497" custLinFactNeighborX="45681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81FA-14A8-49D2-ADCD-71FF323453CE}" type="pres">
      <dgm:prSet presAssocID="{88EC70D0-8E35-444F-99C8-CF4DA9AF32AA}" presName="sibTrans" presStyleCnt="0"/>
      <dgm:spPr/>
    </dgm:pt>
    <dgm:pt modelId="{5BD5CB39-81E8-489D-8BD5-77804A8D774E}" type="pres">
      <dgm:prSet presAssocID="{DD1A7A11-C9E1-494F-848B-8FE243C58764}" presName="node" presStyleLbl="node1" presStyleIdx="11" presStyleCnt="12" custScaleX="222647" custScaleY="234497" custLinFactX="54348" custLinFactNeighborX="100000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FB055-6880-43CF-A471-28D59CECF573}" srcId="{D696A80F-1D28-4518-90F9-C4D30EAB3E53}" destId="{0B924307-5A7B-4704-B967-E77F1C14EDED}" srcOrd="7" destOrd="0" parTransId="{CEE0605B-967B-44BF-B10A-751613A27C43}" sibTransId="{40D77401-5CBE-4D3B-8C66-38EEFDCEBAB5}"/>
    <dgm:cxn modelId="{EDF55E63-A44A-4BC2-9429-E9E795A7A262}" srcId="{D696A80F-1D28-4518-90F9-C4D30EAB3E53}" destId="{DD1A7A11-C9E1-494F-848B-8FE243C58764}" srcOrd="11" destOrd="0" parTransId="{5D57DE7B-F6E7-4767-A99E-8A7E87A03FDC}" sibTransId="{9E4BD70B-591C-41F4-98D5-D70C8D3046B4}"/>
    <dgm:cxn modelId="{BE3C4E4D-A55A-466C-82A2-E1122B31695E}" srcId="{D696A80F-1D28-4518-90F9-C4D30EAB3E53}" destId="{4865705A-F8BE-4B3C-BBFB-9EE9399E14B2}" srcOrd="9" destOrd="0" parTransId="{1E7C2F07-0F31-46BB-B02E-77E6E4164AFF}" sibTransId="{2C14B888-A886-4163-8E13-4411E53B6EF0}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E1D1D1B7-49C4-4478-9590-9FFADE28AE93}" srcId="{D696A80F-1D28-4518-90F9-C4D30EAB3E53}" destId="{7A53400F-3FEB-4136-BF7D-DC913E496864}" srcOrd="10" destOrd="0" parTransId="{77F44FE5-4F69-4FDD-9F75-5DB2E2BCB9C2}" sibTransId="{88EC70D0-8E35-444F-99C8-CF4DA9AF32AA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E4EF3151-4FBE-46A4-88C0-F5CCC358F438}" srcId="{D696A80F-1D28-4518-90F9-C4D30EAB3E53}" destId="{A50C6ADD-FA21-4C28-99BF-F2132EEAF68C}" srcOrd="8" destOrd="0" parTransId="{0B396127-3834-4295-819C-69CC288AAF1B}" sibTransId="{E36F9CF4-A844-4D8D-8A49-992C6098F7C4}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AF6D5756-F189-423D-BFDA-26024A677CC4}" type="presOf" srcId="{0B924307-5A7B-4704-B967-E77F1C14EDED}" destId="{97FCA2DB-DB84-4185-A63B-C5E305552C9C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FC7C636B-CA9F-4B66-BEAC-ADFCFAD2E86C}" type="presParOf" srcId="{4F857FE0-A490-416A-AB44-AF921ADEFDC2}" destId="{97FCA2DB-DB84-4185-A63B-C5E305552C9C}" srcOrd="14" destOrd="0" presId="urn:microsoft.com/office/officeart/2005/8/layout/default#1"/>
    <dgm:cxn modelId="{A4B771E3-FEAE-46B6-8D36-0B65E48F444E}" type="presParOf" srcId="{4F857FE0-A490-416A-AB44-AF921ADEFDC2}" destId="{F878EAC1-2506-40D6-BE6E-793BEBF16A64}" srcOrd="15" destOrd="0" presId="urn:microsoft.com/office/officeart/2005/8/layout/default#1"/>
    <dgm:cxn modelId="{D9CE6EAA-9D01-4F38-9C72-5E5721B85145}" type="presParOf" srcId="{4F857FE0-A490-416A-AB44-AF921ADEFDC2}" destId="{66ED95A4-D8E9-40A4-AD97-F07F44B6B7DB}" srcOrd="16" destOrd="0" presId="urn:microsoft.com/office/officeart/2005/8/layout/default#1"/>
    <dgm:cxn modelId="{688EB180-B349-40B1-81A3-7F383A45703D}" type="presParOf" srcId="{4F857FE0-A490-416A-AB44-AF921ADEFDC2}" destId="{8F2EE219-81E2-4E86-8B9E-0EF6727BE237}" srcOrd="17" destOrd="0" presId="urn:microsoft.com/office/officeart/2005/8/layout/default#1"/>
    <dgm:cxn modelId="{A06BE1E5-4F74-4C2A-A959-530ED5ECCBC8}" type="presParOf" srcId="{4F857FE0-A490-416A-AB44-AF921ADEFDC2}" destId="{DDDB9390-A6F1-41F0-9332-3C5F66B64AB6}" srcOrd="18" destOrd="0" presId="urn:microsoft.com/office/officeart/2005/8/layout/default#1"/>
    <dgm:cxn modelId="{F9039892-D82F-4B14-9B24-2E78FE078119}" type="presParOf" srcId="{4F857FE0-A490-416A-AB44-AF921ADEFDC2}" destId="{2EEE82EC-42E7-4C72-8A62-0E5DC5AE9134}" srcOrd="19" destOrd="0" presId="urn:microsoft.com/office/officeart/2005/8/layout/default#1"/>
    <dgm:cxn modelId="{3764A1E6-490A-4073-B5A4-939F67A42F24}" type="presParOf" srcId="{4F857FE0-A490-416A-AB44-AF921ADEFDC2}" destId="{46FD6BB7-6D9C-4928-BB52-82CC338FED49}" srcOrd="20" destOrd="0" presId="urn:microsoft.com/office/officeart/2005/8/layout/default#1"/>
    <dgm:cxn modelId="{A93F4B83-136D-4D19-AF36-45D41AC24069}" type="presParOf" srcId="{4F857FE0-A490-416A-AB44-AF921ADEFDC2}" destId="{AA8881FA-14A8-49D2-ADCD-71FF323453CE}" srcOrd="21" destOrd="0" presId="urn:microsoft.com/office/officeart/2005/8/layout/default#1"/>
    <dgm:cxn modelId="{9B054E63-3D8F-4409-A09D-92AD3668D5B6}" type="presParOf" srcId="{4F857FE0-A490-416A-AB44-AF921ADEFDC2}" destId="{5BD5CB39-81E8-489D-8BD5-77804A8D774E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/>
            <a:t>Национальная безопасность и правоохранительная деятельность </a:t>
          </a:r>
          <a:r>
            <a:rPr lang="ru-RU" sz="1400" dirty="0" smtClean="0"/>
            <a:t>-1 411,3 </a:t>
          </a:r>
          <a:r>
            <a:rPr lang="ru-RU" sz="1400" dirty="0"/>
            <a:t>т.р. или </a:t>
          </a:r>
          <a:r>
            <a:rPr lang="ru-RU" sz="1400" dirty="0" smtClean="0"/>
            <a:t>0,8% </a:t>
          </a:r>
          <a:r>
            <a:rPr lang="ru-RU" sz="1400" dirty="0"/>
            <a:t>от общего объема расходов </a:t>
          </a: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/>
            <a:t>Жилищно-коммунальное хозяйство  - </a:t>
          </a:r>
          <a:r>
            <a:rPr lang="ru-RU" sz="1600" dirty="0" smtClean="0"/>
            <a:t>76899,2 </a:t>
          </a:r>
          <a:r>
            <a:rPr lang="ru-RU" sz="1600" dirty="0"/>
            <a:t>т.р. или </a:t>
          </a:r>
          <a:r>
            <a:rPr lang="ru-RU" sz="1600" dirty="0" smtClean="0"/>
            <a:t>42,2 </a:t>
          </a:r>
          <a:r>
            <a:rPr lang="ru-RU" sz="1600" dirty="0"/>
            <a:t>% от общего объема расходов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Культура, кинематография – </a:t>
          </a:r>
        </a:p>
        <a:p>
          <a:r>
            <a:rPr lang="ru-RU" sz="1600" dirty="0" smtClean="0"/>
            <a:t>15 257,6 </a:t>
          </a:r>
          <a:r>
            <a:rPr lang="ru-RU" sz="1600" dirty="0"/>
            <a:t>т.р. или </a:t>
          </a:r>
          <a:r>
            <a:rPr lang="ru-RU" sz="1600" dirty="0" smtClean="0"/>
            <a:t>8,4%  </a:t>
          </a:r>
          <a:r>
            <a:rPr lang="ru-RU" sz="1600" dirty="0"/>
            <a:t>от общего объема расходов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/>
            <a:t>Национальная экономика – </a:t>
          </a:r>
          <a:r>
            <a:rPr lang="ru-RU" sz="1600" dirty="0" smtClean="0"/>
            <a:t>63 919,6 </a:t>
          </a:r>
          <a:r>
            <a:rPr lang="ru-RU" sz="1600" dirty="0"/>
            <a:t>т.р. или </a:t>
          </a:r>
          <a:r>
            <a:rPr lang="ru-RU" sz="1600" dirty="0" smtClean="0"/>
            <a:t>35,1 </a:t>
          </a:r>
          <a:r>
            <a:rPr lang="ru-RU" sz="1600" dirty="0"/>
            <a:t>% от общего объема расходов</a:t>
          </a:r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/>
            <a:t>Общегосударственные вопросы </a:t>
          </a:r>
          <a:r>
            <a:rPr lang="ru-RU" sz="1600" dirty="0" smtClean="0"/>
            <a:t>-23 779,5 </a:t>
          </a:r>
          <a:r>
            <a:rPr lang="ru-RU" sz="1600" dirty="0"/>
            <a:t>т.р. или </a:t>
          </a:r>
          <a:r>
            <a:rPr lang="ru-RU" sz="1600" dirty="0" smtClean="0"/>
            <a:t>13,0 </a:t>
          </a:r>
          <a:r>
            <a:rPr lang="ru-RU" sz="1600" dirty="0"/>
            <a:t>% от общего объема расходов</a:t>
          </a:r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/>
            <a:t>Физическая культура и спорт – </a:t>
          </a:r>
          <a:r>
            <a:rPr lang="ru-RU" sz="1600" dirty="0" smtClean="0"/>
            <a:t>53,4 </a:t>
          </a:r>
          <a:r>
            <a:rPr lang="ru-RU" sz="1600" dirty="0"/>
            <a:t>т.р</a:t>
          </a:r>
          <a:r>
            <a:rPr lang="ru-RU" sz="1600" dirty="0" smtClean="0"/>
            <a:t>., или  0,03% от общего объема расходов</a:t>
          </a:r>
          <a:endParaRPr lang="ru-RU" sz="1600" dirty="0"/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Социальная политика – </a:t>
          </a:r>
          <a:r>
            <a:rPr lang="ru-RU" sz="1600" dirty="0" smtClean="0"/>
            <a:t>560,5 </a:t>
          </a:r>
          <a:r>
            <a:rPr lang="ru-RU" sz="1600" dirty="0"/>
            <a:t>т.р. или </a:t>
          </a:r>
          <a:r>
            <a:rPr lang="ru-RU" sz="1600" dirty="0" smtClean="0"/>
            <a:t>0,3% </a:t>
          </a:r>
          <a:r>
            <a:rPr lang="ru-RU" sz="1600" dirty="0"/>
            <a:t>от общего объема расходов </a:t>
          </a:r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/>
            <a:t>Образование – </a:t>
          </a:r>
          <a:r>
            <a:rPr lang="ru-RU" sz="1600" dirty="0" smtClean="0"/>
            <a:t>187,5 </a:t>
          </a:r>
          <a:r>
            <a:rPr lang="ru-RU" sz="1600" dirty="0"/>
            <a:t>т.р. или 0,1 % от общего объема расходов </a:t>
          </a:r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FAEA795F-5969-4684-BE9B-0691B1BB13D1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Средства массовой информации – 150,0 т.р. или 0,08%  от общего объема расходов</a:t>
          </a:r>
          <a:endParaRPr lang="ru-RU" sz="1600" dirty="0"/>
        </a:p>
      </dgm:t>
    </dgm:pt>
    <dgm:pt modelId="{6F4B7C93-E07B-4E24-8454-B7643891525B}" type="parTrans" cxnId="{77B232C7-EB18-4512-91BD-CF5ED0923ACC}">
      <dgm:prSet/>
      <dgm:spPr/>
      <dgm:t>
        <a:bodyPr/>
        <a:lstStyle/>
        <a:p>
          <a:endParaRPr lang="ru-RU"/>
        </a:p>
      </dgm:t>
    </dgm:pt>
    <dgm:pt modelId="{4BC9F13A-FA10-42C9-8F2E-0481964108DA}" type="sibTrans" cxnId="{77B232C7-EB18-4512-91BD-CF5ED0923ACC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9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9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9" custLinFactNeighborX="6384" custLinFactNeighborY="1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9" custLinFactY="16699" custLinFactNeighborX="99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9" custLinFactY="11394" custLinFactNeighborX="113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E7E3CE1F-B827-4A5E-BB19-612E4FE0A9AA}" type="pres">
      <dgm:prSet presAssocID="{FAEA795F-5969-4684-BE9B-0691B1BB13D1}" presName="node" presStyleLbl="node1" presStyleIdx="5" presStyleCnt="9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73CC4-A5DE-4767-8115-2AB1A1743C22}" type="pres">
      <dgm:prSet presAssocID="{4BC9F13A-FA10-42C9-8F2E-0481964108DA}" presName="sibTrans" presStyleCnt="0"/>
      <dgm:spPr/>
    </dgm:pt>
    <dgm:pt modelId="{F73E5F30-BFC0-424D-B049-89D01087DE54}" type="pres">
      <dgm:prSet presAssocID="{0C907944-E7D5-4926-8150-EF1C2B7E60B9}" presName="node" presStyleLbl="node1" presStyleIdx="6" presStyleCnt="9" custLinFactY="-6065" custLinFactNeighborX="-27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7" presStyleCnt="9" custLinFactY="-11369" custLinFactNeighborX="-13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8" presStyleCnt="9" custLinFactY="-11369" custLinFactNeighborX="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7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F5749255-9C8B-4DEE-8DCE-91B7DA9D63AE}" type="presOf" srcId="{FAEA795F-5969-4684-BE9B-0691B1BB13D1}" destId="{E7E3CE1F-B827-4A5E-BB19-612E4FE0A9AA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6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77B232C7-EB18-4512-91BD-CF5ED0923ACC}" srcId="{D696A80F-1D28-4518-90F9-C4D30EAB3E53}" destId="{FAEA795F-5969-4684-BE9B-0691B1BB13D1}" srcOrd="5" destOrd="0" parTransId="{6F4B7C93-E07B-4E24-8454-B7643891525B}" sibTransId="{4BC9F13A-FA10-42C9-8F2E-0481964108DA}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8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86265FF8-01E1-48F7-9D2E-DB51258D8972}" type="presParOf" srcId="{8AA0D91F-793A-4F2A-8FCD-99D1FE0086A6}" destId="{E7E3CE1F-B827-4A5E-BB19-612E4FE0A9AA}" srcOrd="10" destOrd="0" presId="urn:microsoft.com/office/officeart/2005/8/layout/default#2"/>
    <dgm:cxn modelId="{4CF2A918-A3DB-4928-BBA7-226674FE4795}" type="presParOf" srcId="{8AA0D91F-793A-4F2A-8FCD-99D1FE0086A6}" destId="{FEC73CC4-A5DE-4767-8115-2AB1A1743C22}" srcOrd="11" destOrd="0" presId="urn:microsoft.com/office/officeart/2005/8/layout/default#2"/>
    <dgm:cxn modelId="{9C508426-D99F-4927-982D-979A92659B4D}" type="presParOf" srcId="{8AA0D91F-793A-4F2A-8FCD-99D1FE0086A6}" destId="{F73E5F30-BFC0-424D-B049-89D01087DE54}" srcOrd="12" destOrd="0" presId="urn:microsoft.com/office/officeart/2005/8/layout/default#2"/>
    <dgm:cxn modelId="{9F3495C9-11B5-4137-AD8C-E15064400474}" type="presParOf" srcId="{8AA0D91F-793A-4F2A-8FCD-99D1FE0086A6}" destId="{EFF99375-708C-4899-8E82-4853E294498E}" srcOrd="13" destOrd="0" presId="urn:microsoft.com/office/officeart/2005/8/layout/default#2"/>
    <dgm:cxn modelId="{BDD66981-2E06-4871-B083-4937FA1137C6}" type="presParOf" srcId="{8AA0D91F-793A-4F2A-8FCD-99D1FE0086A6}" destId="{E8C71706-64C3-479E-956A-376A288D34E3}" srcOrd="14" destOrd="0" presId="urn:microsoft.com/office/officeart/2005/8/layout/default#2"/>
    <dgm:cxn modelId="{E8B0E038-B559-4188-A9F2-A86DF6A5A2C7}" type="presParOf" srcId="{8AA0D91F-793A-4F2A-8FCD-99D1FE0086A6}" destId="{7441A6C7-6B21-4EE4-A249-556D8D3B6DDD}" srcOrd="15" destOrd="0" presId="urn:microsoft.com/office/officeart/2005/8/layout/default#2"/>
    <dgm:cxn modelId="{C09D42B6-6BA5-4A02-82AF-DFE309414E4E}" type="presParOf" srcId="{8AA0D91F-793A-4F2A-8FCD-99D1FE0086A6}" destId="{9112C213-71D9-4EB4-B0D4-F998BFDC2BA7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05679" y="28598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/>
            <a:t>Обеспечение  качественными жилищно-коммунальными услугами населения Константиновского городского поселения – </a:t>
          </a:r>
          <a:r>
            <a:rPr lang="ru-RU" sz="1200" kern="1200" dirty="0" smtClean="0"/>
            <a:t>4 754,2тыс</a:t>
          </a:r>
          <a:r>
            <a:rPr lang="ru-RU" sz="1200" kern="1200" dirty="0"/>
            <a:t>. руб. или  </a:t>
          </a:r>
          <a:r>
            <a:rPr lang="ru-RU" sz="1200" kern="1200" dirty="0" smtClean="0"/>
            <a:t>2,6 </a:t>
          </a:r>
          <a:r>
            <a:rPr lang="ru-RU" sz="1200" kern="1200" dirty="0"/>
            <a:t>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 </a:t>
          </a:r>
        </a:p>
      </dsp:txBody>
      <dsp:txXfrm>
        <a:off x="205679" y="28598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</a:t>
          </a:r>
          <a:r>
            <a:rPr lang="ru-RU" sz="1200" kern="1200" dirty="0" smtClean="0"/>
            <a:t>1448,6 </a:t>
          </a:r>
          <a:r>
            <a:rPr lang="ru-RU" sz="1200" kern="1200" dirty="0"/>
            <a:t>тыс. руб</a:t>
          </a:r>
          <a:r>
            <a:rPr lang="ru-RU" sz="1200" kern="1200" dirty="0" smtClean="0"/>
            <a:t>.-0,8% </a:t>
          </a:r>
          <a:r>
            <a:rPr lang="ru-RU" sz="1200" kern="1200" dirty="0"/>
            <a:t>от всех расходов бюджета</a:t>
          </a:r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«Развитие культуры в КГП»  - </a:t>
          </a:r>
          <a:r>
            <a:rPr lang="ru-RU" sz="1200" kern="1200" dirty="0" smtClean="0"/>
            <a:t>15 257,6 </a:t>
          </a:r>
          <a:r>
            <a:rPr lang="ru-RU" sz="1200" kern="1200" dirty="0"/>
            <a:t>тыс. руб. или </a:t>
          </a:r>
          <a:r>
            <a:rPr lang="ru-RU" sz="1200" kern="1200" dirty="0" smtClean="0"/>
            <a:t>8,4 </a:t>
          </a:r>
          <a:r>
            <a:rPr lang="ru-RU" sz="1200" kern="1200" dirty="0"/>
            <a:t>% от всех расходов бюджета</a:t>
          </a:r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Обеспечение общественного порядка и профилактика правонарушений» </a:t>
          </a:r>
          <a:r>
            <a:rPr lang="ru-RU" sz="1200" kern="1200" dirty="0" smtClean="0"/>
            <a:t>-588,0 </a:t>
          </a:r>
          <a:r>
            <a:rPr lang="ru-RU" sz="1200" kern="1200" dirty="0"/>
            <a:t>тыс.руб. или </a:t>
          </a:r>
          <a:r>
            <a:rPr lang="ru-RU" sz="1200" kern="1200" dirty="0" smtClean="0"/>
            <a:t>0,3% </a:t>
          </a:r>
          <a:r>
            <a:rPr lang="ru-RU" sz="1200" kern="1200" dirty="0"/>
            <a:t>от всех расходов бюджета</a:t>
          </a:r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182614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"Управление и распоряжение муниципальным имуществом в муниципальном образовании «КГП« – </a:t>
          </a:r>
          <a:r>
            <a:rPr lang="ru-RU" sz="1200" kern="1200" dirty="0" smtClean="0"/>
            <a:t>1817,4 </a:t>
          </a:r>
          <a:r>
            <a:rPr lang="ru-RU" sz="1200" kern="1200" dirty="0"/>
            <a:t>тыс.руб. или  </a:t>
          </a:r>
          <a:r>
            <a:rPr lang="ru-RU" sz="1200" kern="1200" dirty="0" smtClean="0"/>
            <a:t>10,0 </a:t>
          </a:r>
          <a:r>
            <a:rPr lang="ru-RU" sz="1200" kern="1200" dirty="0"/>
            <a:t>% от всех расходов бюджета</a:t>
          </a:r>
        </a:p>
      </dsp:txBody>
      <dsp:txXfrm>
        <a:off x="182614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38801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39158,7 </a:t>
          </a:r>
          <a:r>
            <a:rPr lang="ru-RU" sz="1200" kern="1200" dirty="0"/>
            <a:t>тыс.руб.  или </a:t>
          </a:r>
          <a:r>
            <a:rPr lang="ru-RU" sz="1200" kern="1200" dirty="0" smtClean="0"/>
            <a:t>21,5% </a:t>
          </a:r>
          <a:r>
            <a:rPr lang="ru-RU" sz="1200" kern="1200" dirty="0"/>
            <a:t>от всех расходов бюджета</a:t>
          </a:r>
        </a:p>
      </dsp:txBody>
      <dsp:txXfrm>
        <a:off x="1838801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382571" y="2044822"/>
          <a:ext cx="1975822" cy="1612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 </a:t>
          </a:r>
          <a:r>
            <a:rPr lang="ru-RU" sz="1200" kern="1200" dirty="0" smtClean="0"/>
            <a:t>22867,3 </a:t>
          </a:r>
          <a:r>
            <a:rPr lang="ru-RU" sz="1200" kern="1200" dirty="0"/>
            <a:t>тыс. труб.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или 12,5 </a:t>
          </a:r>
          <a:r>
            <a:rPr lang="ru-RU" sz="1200" kern="1200" dirty="0"/>
            <a:t>% от всех расходов бюджета  </a:t>
          </a:r>
        </a:p>
      </dsp:txBody>
      <dsp:txXfrm>
        <a:off x="3382571" y="2044822"/>
        <a:ext cx="1975822" cy="1612018"/>
      </dsp:txXfrm>
    </dsp:sp>
    <dsp:sp modelId="{97FCA2DB-DB84-4185-A63B-C5E305552C9C}">
      <dsp:nvSpPr>
        <dsp:cNvPr id="0" name=""/>
        <dsp:cNvSpPr/>
      </dsp:nvSpPr>
      <dsp:spPr>
        <a:xfrm>
          <a:off x="5431744" y="2116832"/>
          <a:ext cx="2057088" cy="1467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Территориальное планирование и обеспечение доступным и комфортным жильем населения Константиновского городского поселения  - 119,9 тыс. рублей или 0,07% от всех расходов бюджета</a:t>
          </a:r>
          <a:endParaRPr lang="ru-RU" sz="1200" kern="1200" dirty="0"/>
        </a:p>
      </dsp:txBody>
      <dsp:txXfrm>
        <a:off x="5431744" y="2116832"/>
        <a:ext cx="2057088" cy="1467997"/>
      </dsp:txXfrm>
    </dsp:sp>
    <dsp:sp modelId="{66ED95A4-D8E9-40A4-AD97-F07F44B6B7DB}">
      <dsp:nvSpPr>
        <dsp:cNvPr id="0" name=""/>
        <dsp:cNvSpPr/>
      </dsp:nvSpPr>
      <dsp:spPr>
        <a:xfrm>
          <a:off x="360039" y="3773014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Развитие субъектов  малого и среднего предпринимательства в Константиновском городском поселении – </a:t>
          </a:r>
          <a:r>
            <a:rPr lang="ru-RU" sz="1000" kern="1200" dirty="0" smtClean="0"/>
            <a:t>33,1 </a:t>
          </a:r>
          <a:r>
            <a:rPr lang="ru-RU" sz="1000" kern="1200" dirty="0"/>
            <a:t>тыс.руб. или </a:t>
          </a:r>
          <a:r>
            <a:rPr lang="ru-RU" sz="1000" kern="1200" dirty="0" smtClean="0"/>
            <a:t>0,02 </a:t>
          </a:r>
          <a:r>
            <a:rPr lang="ru-RU" sz="1000" kern="1200" dirty="0"/>
            <a:t>% от всех расходов бюджета</a:t>
          </a:r>
        </a:p>
      </dsp:txBody>
      <dsp:txXfrm>
        <a:off x="360039" y="3773014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952326" y="3773014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Формирование современной городской среды на территории Константиновского городского поселения – </a:t>
          </a:r>
          <a:r>
            <a:rPr lang="ru-RU" sz="1200" kern="1200" dirty="0" smtClean="0"/>
            <a:t>31995,1 </a:t>
          </a:r>
          <a:r>
            <a:rPr lang="ru-RU" sz="1200" kern="1200" dirty="0"/>
            <a:t>тыс. рублей или </a:t>
          </a:r>
          <a:r>
            <a:rPr lang="ru-RU" sz="1200" kern="1200" dirty="0" smtClean="0"/>
            <a:t>17,6% </a:t>
          </a:r>
          <a:r>
            <a:rPr lang="ru-RU" sz="1200" kern="1200" dirty="0"/>
            <a:t>от всех расходов бюджета</a:t>
          </a:r>
        </a:p>
      </dsp:txBody>
      <dsp:txXfrm>
        <a:off x="2952326" y="3773014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532859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«Развитие транспортной системы»  - </a:t>
          </a:r>
          <a:r>
            <a:rPr lang="ru-RU" sz="1200" kern="1200" dirty="0" smtClean="0"/>
            <a:t>63524,3 </a:t>
          </a:r>
          <a:r>
            <a:rPr lang="ru-RU" sz="1200" kern="1200" dirty="0"/>
            <a:t>тыс. руб. или </a:t>
          </a:r>
          <a:r>
            <a:rPr lang="ru-RU" sz="1200" kern="1200" dirty="0" smtClean="0"/>
            <a:t>34,9 </a:t>
          </a:r>
          <a:r>
            <a:rPr lang="ru-RU" sz="1200" kern="1200" dirty="0"/>
            <a:t>% от всех расходов бюджета</a:t>
          </a:r>
        </a:p>
      </dsp:txBody>
      <dsp:txXfrm>
        <a:off x="532859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7151835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«Развитие физической культуры и спорта»  - </a:t>
          </a:r>
          <a:r>
            <a:rPr lang="ru-RU" sz="1200" kern="1200" dirty="0" smtClean="0"/>
            <a:t>53,4 </a:t>
          </a:r>
          <a:r>
            <a:rPr lang="ru-RU" sz="1200" kern="1200" dirty="0"/>
            <a:t>тыс. руб</a:t>
          </a:r>
          <a:r>
            <a:rPr lang="ru-RU" sz="1200" kern="1200" dirty="0" smtClean="0"/>
            <a:t>. или 0,03 % от всех расходов бюджета </a:t>
          </a:r>
          <a:endParaRPr lang="ru-RU" sz="1200" kern="1200" dirty="0"/>
        </a:p>
      </dsp:txBody>
      <dsp:txXfrm>
        <a:off x="7151835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Национальная безопасность и правоохранительная деятельность </a:t>
          </a:r>
          <a:r>
            <a:rPr lang="ru-RU" sz="1400" kern="1200" dirty="0" smtClean="0"/>
            <a:t>-1 411,3 </a:t>
          </a:r>
          <a:r>
            <a:rPr lang="ru-RU" sz="1400" kern="1200" dirty="0"/>
            <a:t>т.р. или </a:t>
          </a:r>
          <a:r>
            <a:rPr lang="ru-RU" sz="1400" kern="1200" dirty="0" smtClean="0"/>
            <a:t>0,8% </a:t>
          </a:r>
          <a:r>
            <a:rPr lang="ru-RU" sz="1400" kern="1200" dirty="0"/>
            <a:t>от общего объема расходов </a:t>
          </a:r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Жилищно-коммунальное хозяйство  - </a:t>
          </a:r>
          <a:r>
            <a:rPr lang="ru-RU" sz="1600" kern="1200" dirty="0" smtClean="0"/>
            <a:t>76899,2 </a:t>
          </a:r>
          <a:r>
            <a:rPr lang="ru-RU" sz="1600" kern="1200" dirty="0"/>
            <a:t>т.р. или </a:t>
          </a:r>
          <a:r>
            <a:rPr lang="ru-RU" sz="1600" kern="1200" dirty="0" smtClean="0"/>
            <a:t>42,2 </a:t>
          </a:r>
          <a:r>
            <a:rPr lang="ru-RU" sz="1600" kern="1200" dirty="0"/>
            <a:t>% от общего объема расходов</a:t>
          </a:r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616629" y="216024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Культура, кинематография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15 257,6 </a:t>
          </a:r>
          <a:r>
            <a:rPr lang="ru-RU" sz="1600" kern="1200" dirty="0"/>
            <a:t>т.р. или </a:t>
          </a:r>
          <a:r>
            <a:rPr lang="ru-RU" sz="1600" kern="1200" dirty="0" smtClean="0"/>
            <a:t>8,4%  </a:t>
          </a:r>
          <a:r>
            <a:rPr lang="ru-RU" sz="1600" kern="1200" dirty="0"/>
            <a:t>от общего объема расходов</a:t>
          </a:r>
        </a:p>
      </dsp:txBody>
      <dsp:txXfrm>
        <a:off x="5616629" y="216024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720073" y="3168354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Социальная политика – </a:t>
          </a:r>
          <a:r>
            <a:rPr lang="ru-RU" sz="1600" kern="1200" dirty="0" smtClean="0"/>
            <a:t>560,5 </a:t>
          </a:r>
          <a:r>
            <a:rPr lang="ru-RU" sz="1600" kern="1200" dirty="0"/>
            <a:t>т.р. или </a:t>
          </a:r>
          <a:r>
            <a:rPr lang="ru-RU" sz="1600" kern="1200" dirty="0" smtClean="0"/>
            <a:t>0,3% </a:t>
          </a:r>
          <a:r>
            <a:rPr lang="ru-RU" sz="1600" kern="1200" dirty="0"/>
            <a:t>от общего объема расходов </a:t>
          </a:r>
        </a:p>
      </dsp:txBody>
      <dsp:txXfrm>
        <a:off x="720073" y="3168354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3240361" y="3096344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Образование – </a:t>
          </a:r>
          <a:r>
            <a:rPr lang="ru-RU" sz="1600" kern="1200" dirty="0" smtClean="0"/>
            <a:t>187,5 </a:t>
          </a:r>
          <a:r>
            <a:rPr lang="ru-RU" sz="1600" kern="1200" dirty="0"/>
            <a:t>т.р. или 0,1 % от общего объема расходов </a:t>
          </a:r>
        </a:p>
      </dsp:txBody>
      <dsp:txXfrm>
        <a:off x="3240361" y="3096344"/>
        <a:ext cx="2262336" cy="1357401"/>
      </dsp:txXfrm>
    </dsp:sp>
    <dsp:sp modelId="{E7E3CE1F-B827-4A5E-BB19-612E4FE0A9AA}">
      <dsp:nvSpPr>
        <dsp:cNvPr id="0" name=""/>
        <dsp:cNvSpPr/>
      </dsp:nvSpPr>
      <dsp:spPr>
        <a:xfrm>
          <a:off x="5967263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Средства массовой информации – 150,0 т.р. или 0,08%  от общего объема расходов</a:t>
          </a:r>
          <a:endParaRPr lang="ru-RU" sz="1600" kern="1200" dirty="0"/>
        </a:p>
      </dsp:txBody>
      <dsp:txXfrm>
        <a:off x="5967263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432055" y="1728187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Национальная экономика – </a:t>
          </a:r>
          <a:r>
            <a:rPr lang="ru-RU" sz="1600" kern="1200" dirty="0" smtClean="0"/>
            <a:t>63 919,6 </a:t>
          </a:r>
          <a:r>
            <a:rPr lang="ru-RU" sz="1600" kern="1200" dirty="0"/>
            <a:t>т.р. или </a:t>
          </a:r>
          <a:r>
            <a:rPr lang="ru-RU" sz="1600" kern="1200" dirty="0" smtClean="0"/>
            <a:t>35,1 </a:t>
          </a:r>
          <a:r>
            <a:rPr lang="ru-RU" sz="1600" kern="1200" dirty="0"/>
            <a:t>% от общего объема расходов</a:t>
          </a:r>
        </a:p>
      </dsp:txBody>
      <dsp:txXfrm>
        <a:off x="432055" y="1728187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2952321" y="165619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Общегосударственные вопросы </a:t>
          </a:r>
          <a:r>
            <a:rPr lang="ru-RU" sz="1600" kern="1200" dirty="0" smtClean="0"/>
            <a:t>-23 779,5 </a:t>
          </a:r>
          <a:r>
            <a:rPr lang="ru-RU" sz="1600" kern="1200" dirty="0"/>
            <a:t>т.р. или </a:t>
          </a:r>
          <a:r>
            <a:rPr lang="ru-RU" sz="1600" kern="1200" dirty="0" smtClean="0"/>
            <a:t>13,0 </a:t>
          </a:r>
          <a:r>
            <a:rPr lang="ru-RU" sz="1600" kern="1200" dirty="0"/>
            <a:t>% от общего объема расходов</a:t>
          </a:r>
        </a:p>
      </dsp:txBody>
      <dsp:txXfrm>
        <a:off x="2952321" y="165619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5472609" y="165619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Физическая культура и спорт – </a:t>
          </a:r>
          <a:r>
            <a:rPr lang="ru-RU" sz="1600" kern="1200" dirty="0" smtClean="0"/>
            <a:t>53,4 </a:t>
          </a:r>
          <a:r>
            <a:rPr lang="ru-RU" sz="1600" kern="1200" dirty="0"/>
            <a:t>т.р</a:t>
          </a:r>
          <a:r>
            <a:rPr lang="ru-RU" sz="1600" kern="1200" dirty="0" smtClean="0"/>
            <a:t>., или  0,03% от общего объема расходов</a:t>
          </a:r>
          <a:endParaRPr lang="ru-RU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472609" y="165619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FFC000"/>
              </a:solidFill>
            </a:rPr>
            <a:t>тыс.руб.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  <a:p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4294339"/>
              </p:ext>
            </p:extLst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4358477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0769294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2876206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2058719"/>
              </p:ext>
            </p:extLst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6655059"/>
              </p:ext>
            </p:extLst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9 </a:t>
            </a:r>
            <a:r>
              <a:rPr lang="ru-RU" dirty="0"/>
              <a:t>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12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1708463"/>
              </p:ext>
            </p:extLst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</a:t>
            </a: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4916220"/>
              </p:ext>
            </p:extLst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</a:t>
            </a: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 разделам (Всего расходов </a:t>
            </a:r>
            <a:b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182 218,4 </a:t>
            </a: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742914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76 899,2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40 953,3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35 755,1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25671435"/>
              </p:ext>
            </p:extLst>
          </p:nvPr>
        </p:nvGraphicFramePr>
        <p:xfrm>
          <a:off x="1116013" y="1628775"/>
          <a:ext cx="3264698" cy="155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</a:t>
                      </a:r>
                      <a:r>
                        <a:rPr lang="ru-RU" sz="1800" dirty="0"/>
                        <a:t>ГОД  ПЛАН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</a:t>
                      </a:r>
                      <a:r>
                        <a:rPr lang="ru-RU" sz="1800" dirty="0"/>
                        <a:t>ГОД ПЛАН</a:t>
                      </a:r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42037,0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10120,6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4066,0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/>
              <a:t>В ТОМ ЧИСЛЕ УЛИЧНОЕ ОСВЕЩЕНИЕ </a:t>
            </a:r>
          </a:p>
          <a:p>
            <a:pPr eaLnBrk="1" hangingPunct="1"/>
            <a:endParaRPr lang="ru-RU" altLang="ru-RU" sz="1800" b="1" i="1" u="sng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4260226"/>
              </p:ext>
            </p:extLst>
          </p:nvPr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ГОД ФАКТ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2025 </a:t>
                      </a:r>
                      <a:r>
                        <a:rPr lang="ru-RU" sz="1800" dirty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2026</a:t>
                      </a:r>
                      <a:endParaRPr lang="ru-RU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8214,0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8279,7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2211,6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3604304"/>
              </p:ext>
            </p:extLst>
          </p:nvPr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8286895"/>
              </p:ext>
            </p:extLst>
          </p:nvPr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8955275"/>
              </p:ext>
            </p:extLst>
          </p:nvPr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0108994"/>
              </p:ext>
            </p:extLst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проекта бюджета 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2024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2025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2026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/>
              <a:t>→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Основные характеристики  проекта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182218,4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182218,4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</a:t>
            </a:r>
            <a:r>
              <a:rPr lang="en-US" b="1" dirty="0"/>
              <a:t> </a:t>
            </a:r>
          </a:p>
          <a:p>
            <a:pPr algn="ctr" eaLnBrk="1" hangingPunct="1">
              <a:defRPr/>
            </a:pPr>
            <a:r>
              <a:rPr lang="ru-RU" b="1" dirty="0"/>
              <a:t>тыс. руб.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145337,5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145337,5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106469,0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тыс.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  </a:t>
            </a:r>
            <a:r>
              <a:rPr lang="ru-RU" b="1" dirty="0" smtClean="0"/>
              <a:t>106469,0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Основные параметры проекта бюджета Константиновского городского поселения Константиновского района на </a:t>
            </a:r>
            <a:r>
              <a:rPr lang="ru-RU" sz="2400" b="1" dirty="0" smtClean="0">
                <a:solidFill>
                  <a:srgbClr val="0070C0"/>
                </a:solidFill>
              </a:rPr>
              <a:t>2024 </a:t>
            </a:r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b="1" dirty="0" smtClean="0">
                <a:solidFill>
                  <a:srgbClr val="0070C0"/>
                </a:solidFill>
              </a:rPr>
              <a:t>2026 </a:t>
            </a:r>
            <a:r>
              <a:rPr lang="ru-RU" sz="2400" b="1" dirty="0">
                <a:solidFill>
                  <a:srgbClr val="0070C0"/>
                </a:solidFill>
              </a:rPr>
              <a:t>годы </a:t>
            </a:r>
            <a:r>
              <a:rPr lang="ru-RU" sz="16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0034925"/>
              </p:ext>
            </p:extLst>
          </p:nvPr>
        </p:nvGraphicFramePr>
        <p:xfrm>
          <a:off x="457200" y="1600200"/>
          <a:ext cx="8218488" cy="486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4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2024 </a:t>
                      </a:r>
                      <a:r>
                        <a:rPr lang="ru-RU" sz="1800" dirty="0"/>
                        <a:t>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2025 </a:t>
                      </a:r>
                      <a:r>
                        <a:rPr lang="ru-RU" sz="1800" dirty="0"/>
                        <a:t>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2026 </a:t>
                      </a:r>
                      <a:r>
                        <a:rPr lang="ru-RU" sz="1800" dirty="0"/>
                        <a:t>(план)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1. Доходы</a:t>
                      </a:r>
                      <a:r>
                        <a:rPr lang="ru-RU" sz="1800" baseline="0" dirty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182218,4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145337,5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106469,0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из них</a:t>
                      </a:r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Налоговые</a:t>
                      </a:r>
                      <a:r>
                        <a:rPr lang="ru-RU" sz="1800" baseline="0" dirty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89313,7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91289,0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94830,5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Безвозмездные поступления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92904,7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54048,5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11638,5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  <a:r>
                        <a:rPr lang="ru-RU" sz="1800" baseline="0" dirty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182218,4</a:t>
                      </a:r>
                      <a:endParaRPr lang="ru-RU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145337,5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106469,0</a:t>
                      </a:r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3. Дефицит</a:t>
                      </a:r>
                      <a:r>
                        <a:rPr lang="ru-RU" sz="1800" baseline="0" dirty="0"/>
                        <a:t> (-), </a:t>
                      </a:r>
                      <a:r>
                        <a:rPr lang="ru-RU" sz="1800" baseline="0" dirty="0" err="1"/>
                        <a:t>профицит</a:t>
                      </a:r>
                      <a:r>
                        <a:rPr lang="ru-RU" sz="1800" baseline="0" dirty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4. Источники финансирования дефицита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978</Words>
  <Application>Microsoft Office PowerPoint</Application>
  <PresentationFormat>Экран (4:3)</PresentationFormat>
  <Paragraphs>202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 проекта бюджета Константиновского городского поселения</vt:lpstr>
      <vt:lpstr>Основные параметры проекта бюджета Константиновского городского поселения Константиновского района на 2024 -2026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2024 год</vt:lpstr>
      <vt:lpstr>Структура расходов бюджета Константиновского городского поселения Константиновского района в 2024 году по разделам (Всего расходов  182 218,4 тыс.руб.)</vt:lpstr>
      <vt:lpstr>Слайд 21</vt:lpstr>
      <vt:lpstr>Слайд 22</vt:lpstr>
      <vt:lpstr>Слайд 23</vt:lpstr>
      <vt:lpstr>Слайд 24</vt:lpstr>
      <vt:lpstr>Слайд 25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27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user</cp:lastModifiedBy>
  <cp:revision>444</cp:revision>
  <dcterms:created xsi:type="dcterms:W3CDTF">2014-05-06T10:38:29Z</dcterms:created>
  <dcterms:modified xsi:type="dcterms:W3CDTF">2024-02-09T06:26:53Z</dcterms:modified>
</cp:coreProperties>
</file>